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49"/>
  </p:notesMasterIdLst>
  <p:sldIdLst>
    <p:sldId id="256" r:id="rId2"/>
    <p:sldId id="260" r:id="rId3"/>
    <p:sldId id="261" r:id="rId4"/>
    <p:sldId id="262" r:id="rId5"/>
    <p:sldId id="264" r:id="rId6"/>
    <p:sldId id="265" r:id="rId7"/>
    <p:sldId id="267" r:id="rId8"/>
    <p:sldId id="268" r:id="rId9"/>
    <p:sldId id="281" r:id="rId10"/>
    <p:sldId id="269" r:id="rId11"/>
    <p:sldId id="278" r:id="rId12"/>
    <p:sldId id="279" r:id="rId13"/>
    <p:sldId id="270" r:id="rId14"/>
    <p:sldId id="257" r:id="rId15"/>
    <p:sldId id="258" r:id="rId16"/>
    <p:sldId id="459" r:id="rId17"/>
    <p:sldId id="460" r:id="rId18"/>
    <p:sldId id="461" r:id="rId19"/>
    <p:sldId id="462" r:id="rId20"/>
    <p:sldId id="465" r:id="rId21"/>
    <p:sldId id="274" r:id="rId22"/>
    <p:sldId id="470" r:id="rId23"/>
    <p:sldId id="471" r:id="rId24"/>
    <p:sldId id="472" r:id="rId25"/>
    <p:sldId id="474" r:id="rId26"/>
    <p:sldId id="475" r:id="rId27"/>
    <p:sldId id="477" r:id="rId28"/>
    <p:sldId id="478" r:id="rId29"/>
    <p:sldId id="479" r:id="rId30"/>
    <p:sldId id="480" r:id="rId31"/>
    <p:sldId id="481" r:id="rId32"/>
    <p:sldId id="482" r:id="rId33"/>
    <p:sldId id="484" r:id="rId34"/>
    <p:sldId id="486" r:id="rId35"/>
    <p:sldId id="487" r:id="rId36"/>
    <p:sldId id="476" r:id="rId37"/>
    <p:sldId id="488" r:id="rId38"/>
    <p:sldId id="489" r:id="rId39"/>
    <p:sldId id="490" r:id="rId40"/>
    <p:sldId id="491" r:id="rId41"/>
    <p:sldId id="492" r:id="rId42"/>
    <p:sldId id="493" r:id="rId43"/>
    <p:sldId id="494" r:id="rId44"/>
    <p:sldId id="483" r:id="rId45"/>
    <p:sldId id="485" r:id="rId46"/>
    <p:sldId id="473" r:id="rId47"/>
    <p:sldId id="259" r:id="rId4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4" autoAdjust="0"/>
    <p:restoredTop sz="88462" autoAdjust="0"/>
  </p:normalViewPr>
  <p:slideViewPr>
    <p:cSldViewPr>
      <p:cViewPr varScale="1">
        <p:scale>
          <a:sx n="174" d="100"/>
          <a:sy n="174" d="100"/>
        </p:scale>
        <p:origin x="1008"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t>2023/11/27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t>‹#›</a:t>
            </a:fld>
            <a:endParaRPr lang="zh-CN" altLang="en-US"/>
          </a:p>
        </p:txBody>
      </p:sp>
    </p:spTree>
    <p:extLst>
      <p:ext uri="{BB962C8B-B14F-4D97-AF65-F5344CB8AC3E}">
        <p14:creationId xmlns:p14="http://schemas.microsoft.com/office/powerpoint/2010/main" val="165787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2</a:t>
            </a:fld>
            <a:endParaRPr lang="zh-CN" altLang="en-US"/>
          </a:p>
        </p:txBody>
      </p:sp>
    </p:spTree>
    <p:extLst>
      <p:ext uri="{BB962C8B-B14F-4D97-AF65-F5344CB8AC3E}">
        <p14:creationId xmlns:p14="http://schemas.microsoft.com/office/powerpoint/2010/main" val="801873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C9B9493-CBFC-DE41-98E7-4A977C6043BB}" type="slidenum">
              <a:rPr kumimoji="1" lang="zh-CN" altLang="en-US" smtClean="0"/>
              <a:t>14</a:t>
            </a:fld>
            <a:endParaRPr kumimoji="1" lang="zh-CN" altLang="en-US"/>
          </a:p>
        </p:txBody>
      </p:sp>
    </p:spTree>
    <p:extLst>
      <p:ext uri="{BB962C8B-B14F-4D97-AF65-F5344CB8AC3E}">
        <p14:creationId xmlns:p14="http://schemas.microsoft.com/office/powerpoint/2010/main" val="1872749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C9B9493-CBFC-DE41-98E7-4A977C6043BB}" type="slidenum">
              <a:rPr kumimoji="1" lang="zh-CN" altLang="en-US" smtClean="0"/>
              <a:t>15</a:t>
            </a:fld>
            <a:endParaRPr kumimoji="1" lang="zh-CN" altLang="en-US"/>
          </a:p>
        </p:txBody>
      </p:sp>
    </p:spTree>
    <p:extLst>
      <p:ext uri="{BB962C8B-B14F-4D97-AF65-F5344CB8AC3E}">
        <p14:creationId xmlns:p14="http://schemas.microsoft.com/office/powerpoint/2010/main" val="304854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C9B9493-CBFC-DE41-98E7-4A977C6043BB}" type="slidenum">
              <a:rPr kumimoji="1" lang="zh-CN" altLang="en-US" smtClean="0"/>
              <a:t>17</a:t>
            </a:fld>
            <a:endParaRPr kumimoji="1" lang="zh-CN" altLang="en-US"/>
          </a:p>
        </p:txBody>
      </p:sp>
    </p:spTree>
    <p:extLst>
      <p:ext uri="{BB962C8B-B14F-4D97-AF65-F5344CB8AC3E}">
        <p14:creationId xmlns:p14="http://schemas.microsoft.com/office/powerpoint/2010/main" val="2497316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C9B9493-CBFC-DE41-98E7-4A977C6043BB}" type="slidenum">
              <a:rPr kumimoji="1" lang="zh-CN" altLang="en-US" smtClean="0"/>
              <a:t>18</a:t>
            </a:fld>
            <a:endParaRPr kumimoji="1" lang="zh-CN" altLang="en-US"/>
          </a:p>
        </p:txBody>
      </p:sp>
    </p:spTree>
    <p:extLst>
      <p:ext uri="{BB962C8B-B14F-4D97-AF65-F5344CB8AC3E}">
        <p14:creationId xmlns:p14="http://schemas.microsoft.com/office/powerpoint/2010/main" val="562967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C9B9493-CBFC-DE41-98E7-4A977C6043BB}" type="slidenum">
              <a:rPr kumimoji="1" lang="zh-CN" altLang="en-US" smtClean="0"/>
              <a:t>19</a:t>
            </a:fld>
            <a:endParaRPr kumimoji="1" lang="zh-CN" altLang="en-US"/>
          </a:p>
        </p:txBody>
      </p:sp>
    </p:spTree>
    <p:extLst>
      <p:ext uri="{BB962C8B-B14F-4D97-AF65-F5344CB8AC3E}">
        <p14:creationId xmlns:p14="http://schemas.microsoft.com/office/powerpoint/2010/main" val="257406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indent="0">
              <a:buNone/>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E4FF5570-FE69-4FDF-99DA-8CDE436443CD}" type="slidenum">
              <a:rPr lang="en-US" smtClean="0"/>
              <a:t>21</a:t>
            </a:fld>
            <a:endParaRPr lang="en-US"/>
          </a:p>
        </p:txBody>
      </p:sp>
    </p:spTree>
    <p:extLst>
      <p:ext uri="{BB962C8B-B14F-4D97-AF65-F5344CB8AC3E}">
        <p14:creationId xmlns:p14="http://schemas.microsoft.com/office/powerpoint/2010/main" val="3373938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24</a:t>
            </a:fld>
            <a:endParaRPr lang="zh-CN" altLang="en-US"/>
          </a:p>
        </p:txBody>
      </p:sp>
    </p:spTree>
    <p:extLst>
      <p:ext uri="{BB962C8B-B14F-4D97-AF65-F5344CB8AC3E}">
        <p14:creationId xmlns:p14="http://schemas.microsoft.com/office/powerpoint/2010/main" val="212351459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289131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4418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252672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64611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153339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37855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
        <p:nvSpPr>
          <p:cNvPr id="6" name="Slide Number Placeholder 8"/>
          <p:cNvSpPr txBox="1">
            <a:spLocks/>
          </p:cNvSpPr>
          <p:nvPr userDrawn="1"/>
        </p:nvSpPr>
        <p:spPr>
          <a:xfrm>
            <a:off x="8395677" y="4869410"/>
            <a:ext cx="725405" cy="352697"/>
          </a:xfrm>
          <a:prstGeom prst="ellipse">
            <a:avLst/>
          </a:prstGeom>
        </p:spPr>
        <p:txBody>
          <a:bodyPr vert="horz" lIns="51435" tIns="25718" rIns="51435" bIns="25718" rtlCol="0" anchor="ctr"/>
          <a:lstStyle>
            <a:defPPr>
              <a:defRPr lang="en-US"/>
            </a:defPPr>
            <a:lvl1pPr marL="0" algn="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068952F-5E95-44E1-9562-3F7BE09D45B9}" type="slidenum">
              <a:rPr lang="en-US" sz="675" kern="1200" smtClean="0">
                <a:solidFill>
                  <a:srgbClr val="F0F6F4"/>
                </a:solidFill>
                <a:latin typeface="+mn-lt"/>
                <a:ea typeface="+mn-ea"/>
                <a:cs typeface="+mn-cs"/>
              </a:rPr>
              <a:pPr algn="ctr"/>
              <a:t>‹#›</a:t>
            </a:fld>
            <a:endParaRPr lang="en-US" sz="675" kern="1200" dirty="0">
              <a:solidFill>
                <a:srgbClr val="F0F6F4"/>
              </a:solidFill>
              <a:latin typeface="+mn-lt"/>
              <a:ea typeface="+mn-ea"/>
              <a:cs typeface="+mn-cs"/>
            </a:endParaRPr>
          </a:p>
        </p:txBody>
      </p:sp>
    </p:spTree>
    <p:extLst>
      <p:ext uri="{BB962C8B-B14F-4D97-AF65-F5344CB8AC3E}">
        <p14:creationId xmlns:p14="http://schemas.microsoft.com/office/powerpoint/2010/main" val="2070670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itchFamily="34" charset="0"/>
                <a:ea typeface="新宋体"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itchFamily="34" charset="0"/>
                <a:ea typeface="微软雅黑"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9">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itchFamily="18" charset="0"/>
              </a:rPr>
              <a:t>REliable</a:t>
            </a:r>
            <a:r>
              <a:rPr lang="en-US" altLang="zh-CN" sz="675" dirty="0">
                <a:solidFill>
                  <a:schemeClr val="bg1"/>
                </a:solidFill>
                <a:effectLst/>
                <a:latin typeface="Cambria" pitchFamily="18" charset="0"/>
              </a:rPr>
              <a:t>, </a:t>
            </a:r>
            <a:r>
              <a:rPr lang="en-US" altLang="zh-CN" sz="675" dirty="0" err="1">
                <a:solidFill>
                  <a:schemeClr val="bg1"/>
                </a:solidFill>
                <a:effectLst/>
                <a:latin typeface="Cambria" pitchFamily="18" charset="0"/>
              </a:rPr>
              <a:t>INtelligent</a:t>
            </a:r>
            <a:r>
              <a:rPr lang="en-US" altLang="zh-CN" sz="675" baseline="0" dirty="0">
                <a:solidFill>
                  <a:schemeClr val="bg1"/>
                </a:solidFill>
                <a:effectLst/>
                <a:latin typeface="Cambria" pitchFamily="18" charset="0"/>
              </a:rPr>
              <a:t> &amp; Scalable Systems</a:t>
            </a:r>
            <a:endParaRPr lang="zh-CN" altLang="en-US" sz="675" dirty="0">
              <a:solidFill>
                <a:schemeClr val="bg1"/>
              </a:solidFill>
              <a:effectLst/>
              <a:latin typeface="Cambria"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itchFamily="34" charset="-122"/>
                <a:ea typeface="微软雅黑" pitchFamily="34" charset="-122"/>
              </a:rPr>
              <a:t>                               </a:t>
            </a:r>
            <a:endParaRPr lang="zh-CN" altLang="en-US" sz="600" dirty="0">
              <a:solidFill>
                <a:schemeClr val="bg1"/>
              </a:solidFill>
              <a:effectLst/>
              <a:latin typeface="Cambria"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itchFamily="34" charset="0"/>
                <a:ea typeface="微软雅黑" pitchFamily="34" charset="-122"/>
              </a:defRPr>
            </a:lvl1p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92922609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3" r:id="rId4"/>
    <p:sldLayoutId id="2147483654" r:id="rId5"/>
    <p:sldLayoutId id="2147483655" r:id="rId6"/>
    <p:sldLayoutId id="2147483658" r:id="rId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p:titleStyle>
    <p:body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ins.se.sjtu.edu.cn/~chenhp"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hadoop.apache.org/"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reins.se.sjtu.edu.cn/~chenh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raphql.org/"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localhost:8080/graphiql"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spring.io/guides/gs/graphql-server/" TargetMode="External"/><Relationship Id="rId2" Type="http://schemas.openxmlformats.org/officeDocument/2006/relationships/hyperlink" Target="https://graphql.org/" TargetMode="External"/><Relationship Id="rId1" Type="http://schemas.openxmlformats.org/officeDocument/2006/relationships/slideLayout" Target="../slideLayouts/slideLayout3.xml"/><Relationship Id="rId4" Type="http://schemas.openxmlformats.org/officeDocument/2006/relationships/hyperlink" Target="https://postman.org.cn/sending-requests/supported-api-frameworks/graphq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aws.amazon.com/" TargetMode="Externa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22</a:t>
            </a:r>
            <a:br>
              <a:rPr lang="en-US" altLang="zh-CN" sz="2400" dirty="0"/>
            </a:br>
            <a:r>
              <a:rPr lang="en-US" altLang="zh-CN" sz="2400" dirty="0"/>
              <a:t>Cloud</a:t>
            </a:r>
            <a:r>
              <a:rPr lang="zh-CN" altLang="en-US" sz="2400" dirty="0"/>
              <a:t> </a:t>
            </a:r>
            <a:r>
              <a:rPr lang="en-US" altLang="zh-CN" sz="2400" dirty="0"/>
              <a:t>Computing</a:t>
            </a:r>
            <a:br>
              <a:rPr lang="en-US" altLang="zh-CN" sz="2400" dirty="0"/>
            </a:br>
            <a:endParaRPr lang="zh-CN" altLang="en-US" sz="1350" i="1" dirty="0">
              <a:solidFill>
                <a:schemeClr val="tx1"/>
              </a:solidFill>
              <a:effectLst/>
              <a:latin typeface="Times New Roman" pitchFamily="18" charset="0"/>
              <a:ea typeface="幼圆" pitchFamily="49" charset="-122"/>
              <a:cs typeface="Times New Roman"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p>
          <a:p>
            <a:r>
              <a:rPr lang="en-US" altLang="zh-CN" dirty="0"/>
              <a:t>Shanghai Jiao Tong University</a:t>
            </a:r>
          </a:p>
          <a:p>
            <a:r>
              <a:rPr lang="en-US" altLang="zh-CN" dirty="0"/>
              <a:t>Shanghai, China</a:t>
            </a:r>
          </a:p>
          <a:p>
            <a:r>
              <a:rPr lang="en-US" altLang="zh-CN" u="sng" dirty="0">
                <a:hlinkClick r:id="rId2"/>
              </a:rPr>
              <a:t>http://reins.se.sjtu.edu.cn/~chenhp</a:t>
            </a:r>
            <a:r>
              <a:rPr lang="en-US" altLang="zh-CN" dirty="0"/>
              <a:t> </a:t>
            </a:r>
          </a:p>
          <a:p>
            <a:r>
              <a:rPr lang="en-US" altLang="zh-CN" dirty="0"/>
              <a:t>e-mail: chen-hp@sjtu.edu.cn</a:t>
            </a:r>
            <a:endParaRPr lang="zh-CN" altLang="en-US" dirty="0"/>
          </a:p>
        </p:txBody>
      </p:sp>
    </p:spTree>
    <p:extLst>
      <p:ext uri="{BB962C8B-B14F-4D97-AF65-F5344CB8AC3E}">
        <p14:creationId xmlns:p14="http://schemas.microsoft.com/office/powerpoint/2010/main" val="77512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r>
              <a:rPr lang="en-US" altLang="zh-CN" dirty="0"/>
              <a:t>Core techniques of cloud computing</a:t>
            </a:r>
          </a:p>
        </p:txBody>
      </p:sp>
      <p:sp>
        <p:nvSpPr>
          <p:cNvPr id="15363" name="内容占位符 2"/>
          <p:cNvSpPr>
            <a:spLocks noGrp="1"/>
          </p:cNvSpPr>
          <p:nvPr>
            <p:ph idx="1"/>
          </p:nvPr>
        </p:nvSpPr>
        <p:spPr/>
        <p:txBody>
          <a:bodyPr/>
          <a:lstStyle/>
          <a:p>
            <a:pPr eaLnBrk="1" hangingPunct="1"/>
            <a:r>
              <a:rPr lang="en-US" altLang="zh-CN" sz="1500"/>
              <a:t> </a:t>
            </a:r>
          </a:p>
          <a:p>
            <a:pPr eaLnBrk="1" hangingPunct="1"/>
            <a:r>
              <a:rPr lang="en-US" altLang="zh-CN" sz="1500"/>
              <a:t>Bigtable</a:t>
            </a:r>
          </a:p>
          <a:p>
            <a:pPr lvl="1" eaLnBrk="1" hangingPunct="1"/>
            <a:r>
              <a:rPr lang="en-US" altLang="zh-CN" sz="1200"/>
              <a:t>Bigtable is a distributed storage system for managing structured data that is designed to scale to a very large size: petabytes of data across thousands of commodity servers.</a:t>
            </a:r>
            <a:endParaRPr lang="zh-CN" altLang="zh-CN" sz="1200"/>
          </a:p>
        </p:txBody>
      </p:sp>
      <p:pic>
        <p:nvPicPr>
          <p:cNvPr id="1536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2571750"/>
            <a:ext cx="5350669"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1536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812322"/>
            <a:ext cx="1050131"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CB818ED7-1FAF-4BEC-A906-EB6564C334EB}" type="slidenum">
              <a:rPr lang="zh-CN" altLang="en-US" smtClean="0"/>
              <a:pPr/>
              <a:t>10</a:t>
            </a:fld>
            <a:endParaRPr lang="zh-CN" altLang="en-US" dirty="0"/>
          </a:p>
        </p:txBody>
      </p:sp>
    </p:spTree>
    <p:extLst>
      <p:ext uri="{BB962C8B-B14F-4D97-AF65-F5344CB8AC3E}">
        <p14:creationId xmlns:p14="http://schemas.microsoft.com/office/powerpoint/2010/main" val="1382836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Bigtable</a:t>
            </a:r>
            <a:endParaRPr lang="zh-CN" altLang="en-US" dirty="0"/>
          </a:p>
        </p:txBody>
      </p:sp>
      <p:sp>
        <p:nvSpPr>
          <p:cNvPr id="3" name="内容占位符 2"/>
          <p:cNvSpPr>
            <a:spLocks noGrp="1"/>
          </p:cNvSpPr>
          <p:nvPr>
            <p:ph idx="1"/>
          </p:nvPr>
        </p:nvSpPr>
        <p:spPr/>
        <p:txBody>
          <a:bodyPr/>
          <a:lstStyle/>
          <a:p>
            <a:r>
              <a:rPr lang="en-US" altLang="zh-CN" dirty="0"/>
              <a:t>A </a:t>
            </a:r>
            <a:r>
              <a:rPr lang="en-US" altLang="zh-CN" dirty="0" err="1"/>
              <a:t>Bigtable</a:t>
            </a:r>
            <a:r>
              <a:rPr lang="en-US" altLang="zh-CN" dirty="0"/>
              <a:t> is a sparse, distributed, persistent multidimensional sorted map. </a:t>
            </a:r>
          </a:p>
          <a:p>
            <a:pPr lvl="1"/>
            <a:r>
              <a:rPr lang="en-US" altLang="zh-CN" dirty="0"/>
              <a:t>The map is indexed by a row key , column key , and a timestamp; each value in the map is an </a:t>
            </a:r>
            <a:r>
              <a:rPr lang="en-US" altLang="zh-CN" dirty="0" err="1"/>
              <a:t>uninterpreted</a:t>
            </a:r>
            <a:r>
              <a:rPr lang="en-US" altLang="zh-CN" dirty="0"/>
              <a:t> array of bytes.</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11</a:t>
            </a:fld>
            <a:endParaRPr lang="zh-CN" altLang="en-US" dirty="0"/>
          </a:p>
        </p:txBody>
      </p:sp>
      <p:pic>
        <p:nvPicPr>
          <p:cNvPr id="5" name="图片 4"/>
          <p:cNvPicPr>
            <a:picLocks noChangeAspect="1"/>
          </p:cNvPicPr>
          <p:nvPr/>
        </p:nvPicPr>
        <p:blipFill>
          <a:blip r:embed="rId2"/>
          <a:stretch>
            <a:fillRect/>
          </a:stretch>
        </p:blipFill>
        <p:spPr>
          <a:xfrm>
            <a:off x="2227649" y="2301720"/>
            <a:ext cx="4688703" cy="2430270"/>
          </a:xfrm>
          <a:prstGeom prst="rect">
            <a:avLst/>
          </a:prstGeom>
        </p:spPr>
      </p:pic>
    </p:spTree>
    <p:extLst>
      <p:ext uri="{BB962C8B-B14F-4D97-AF65-F5344CB8AC3E}">
        <p14:creationId xmlns:p14="http://schemas.microsoft.com/office/powerpoint/2010/main" val="3529214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Bigtable</a:t>
            </a:r>
            <a:endParaRPr lang="zh-CN" altLang="en-US" dirty="0"/>
          </a:p>
        </p:txBody>
      </p:sp>
      <p:sp>
        <p:nvSpPr>
          <p:cNvPr id="3" name="内容占位符 2"/>
          <p:cNvSpPr>
            <a:spLocks noGrp="1"/>
          </p:cNvSpPr>
          <p:nvPr>
            <p:ph idx="1"/>
          </p:nvPr>
        </p:nvSpPr>
        <p:spPr/>
        <p:txBody>
          <a:bodyPr/>
          <a:lstStyle/>
          <a:p>
            <a:r>
              <a:rPr lang="en-US" altLang="zh-CN" dirty="0"/>
              <a:t>The persistent state of a tablet is stored in GFS. </a:t>
            </a:r>
          </a:p>
          <a:p>
            <a:pPr lvl="1"/>
            <a:r>
              <a:rPr lang="en-US" altLang="zh-CN" dirty="0"/>
              <a:t>Updates are committed to a commit log that stores redo records. </a:t>
            </a:r>
          </a:p>
          <a:p>
            <a:pPr lvl="1"/>
            <a:r>
              <a:rPr lang="en-US" altLang="zh-CN" dirty="0"/>
              <a:t>Of these updates, the recently committed ones are stored in memory in a sorted buffer called a </a:t>
            </a:r>
            <a:r>
              <a:rPr lang="en-US" altLang="zh-CN" dirty="0" err="1"/>
              <a:t>memtable</a:t>
            </a:r>
            <a:r>
              <a:rPr lang="en-US" altLang="zh-CN" dirty="0"/>
              <a:t>; the older updates are stored in a sequence of </a:t>
            </a:r>
            <a:r>
              <a:rPr lang="en-US" altLang="zh-CN" dirty="0" err="1"/>
              <a:t>SSTables</a:t>
            </a:r>
            <a:r>
              <a:rPr lang="en-US" altLang="zh-CN" dirty="0"/>
              <a:t>. </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12</a:t>
            </a:fld>
            <a:endParaRPr lang="zh-CN" altLang="en-US" dirty="0"/>
          </a:p>
        </p:txBody>
      </p:sp>
      <p:pic>
        <p:nvPicPr>
          <p:cNvPr id="6" name="图片 5"/>
          <p:cNvPicPr>
            <a:picLocks noChangeAspect="1"/>
          </p:cNvPicPr>
          <p:nvPr/>
        </p:nvPicPr>
        <p:blipFill>
          <a:blip r:embed="rId2"/>
          <a:stretch>
            <a:fillRect/>
          </a:stretch>
        </p:blipFill>
        <p:spPr>
          <a:xfrm>
            <a:off x="2496741" y="2457133"/>
            <a:ext cx="4150519" cy="2328863"/>
          </a:xfrm>
          <a:prstGeom prst="rect">
            <a:avLst/>
          </a:prstGeom>
        </p:spPr>
      </p:pic>
    </p:spTree>
    <p:extLst>
      <p:ext uri="{BB962C8B-B14F-4D97-AF65-F5344CB8AC3E}">
        <p14:creationId xmlns:p14="http://schemas.microsoft.com/office/powerpoint/2010/main" val="3323326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en-US" altLang="zh-CN" dirty="0"/>
              <a:t>Core techniques of cloud computing</a:t>
            </a:r>
          </a:p>
        </p:txBody>
      </p:sp>
      <p:sp>
        <p:nvSpPr>
          <p:cNvPr id="16387" name="内容占位符 2"/>
          <p:cNvSpPr>
            <a:spLocks noGrp="1"/>
          </p:cNvSpPr>
          <p:nvPr>
            <p:ph idx="1"/>
          </p:nvPr>
        </p:nvSpPr>
        <p:spPr/>
        <p:txBody>
          <a:bodyPr>
            <a:normAutofit/>
          </a:bodyPr>
          <a:lstStyle/>
          <a:p>
            <a:pPr eaLnBrk="1" hangingPunct="1"/>
            <a:r>
              <a:rPr lang="en-US" altLang="zh-CN" dirty="0"/>
              <a:t> </a:t>
            </a:r>
          </a:p>
          <a:p>
            <a:endParaRPr lang="en-US" altLang="zh-CN" dirty="0"/>
          </a:p>
          <a:p>
            <a:r>
              <a:rPr lang="en-US" altLang="zh-CN" dirty="0"/>
              <a:t>The Apache Hadoop project develops open-source software for reliable, scalable, distributed computing. Hadoop includes these subprojects: </a:t>
            </a:r>
          </a:p>
          <a:p>
            <a:pPr lvl="1"/>
            <a:r>
              <a:rPr lang="en-US" altLang="zh-CN" sz="1600" b="1" dirty="0">
                <a:solidFill>
                  <a:srgbClr val="FF0000"/>
                </a:solidFill>
              </a:rPr>
              <a:t>Hadoop Common</a:t>
            </a:r>
            <a:r>
              <a:rPr lang="en-US" altLang="zh-CN" sz="1600" dirty="0"/>
              <a:t>: The common utilities that support the other Hadoop subprojects. </a:t>
            </a:r>
          </a:p>
          <a:p>
            <a:pPr lvl="1"/>
            <a:r>
              <a:rPr lang="en-US" altLang="zh-CN" sz="1600" b="1" dirty="0">
                <a:solidFill>
                  <a:srgbClr val="FF0000"/>
                </a:solidFill>
              </a:rPr>
              <a:t>HDFS</a:t>
            </a:r>
            <a:r>
              <a:rPr lang="en-US" altLang="zh-CN" sz="1600" dirty="0"/>
              <a:t>: A distributed file system that provides high throughput access to application data. </a:t>
            </a:r>
          </a:p>
          <a:p>
            <a:pPr lvl="1"/>
            <a:r>
              <a:rPr lang="en-US" altLang="zh-CN" sz="1600" b="1" dirty="0" err="1">
                <a:solidFill>
                  <a:srgbClr val="FF0000"/>
                </a:solidFill>
              </a:rPr>
              <a:t>MapReduce</a:t>
            </a:r>
            <a:r>
              <a:rPr lang="en-US" altLang="zh-CN" sz="1600" dirty="0"/>
              <a:t>: A software framework for distributed processing of large data sets on compute clusters. </a:t>
            </a:r>
          </a:p>
          <a:p>
            <a:endParaRPr lang="en-US" altLang="zh-CN" dirty="0"/>
          </a:p>
          <a:p>
            <a:r>
              <a:rPr lang="en-US" altLang="zh-CN" dirty="0"/>
              <a:t>IBM, Amazon, Yahoo</a:t>
            </a:r>
          </a:p>
          <a:p>
            <a:pPr lvl="1"/>
            <a:r>
              <a:rPr lang="en-US" altLang="zh-CN" sz="1600" dirty="0"/>
              <a:t>Base stone </a:t>
            </a:r>
          </a:p>
        </p:txBody>
      </p:sp>
      <p:pic>
        <p:nvPicPr>
          <p:cNvPr id="16388" name="Picture 2" descr="Hadoop">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825663"/>
            <a:ext cx="2143125" cy="50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CB818ED7-1FAF-4BEC-A906-EB6564C334EB}" type="slidenum">
              <a:rPr lang="zh-CN" altLang="en-US" smtClean="0"/>
              <a:pPr/>
              <a:t>13</a:t>
            </a:fld>
            <a:endParaRPr lang="zh-CN" altLang="en-US" dirty="0"/>
          </a:p>
        </p:txBody>
      </p:sp>
    </p:spTree>
    <p:extLst>
      <p:ext uri="{BB962C8B-B14F-4D97-AF65-F5344CB8AC3E}">
        <p14:creationId xmlns:p14="http://schemas.microsoft.com/office/powerpoint/2010/main" val="1261229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267744" y="1710848"/>
            <a:ext cx="4608512" cy="3432652"/>
          </a:xfrm>
          <a:prstGeom prst="rect">
            <a:avLst/>
          </a:prstGeom>
        </p:spPr>
      </p:pic>
      <p:sp>
        <p:nvSpPr>
          <p:cNvPr id="2" name="标题 1"/>
          <p:cNvSpPr>
            <a:spLocks noGrp="1"/>
          </p:cNvSpPr>
          <p:nvPr>
            <p:ph type="title"/>
          </p:nvPr>
        </p:nvSpPr>
        <p:spPr/>
        <p:txBody>
          <a:bodyPr/>
          <a:lstStyle/>
          <a:p>
            <a:r>
              <a:rPr kumimoji="1" lang="en-US" altLang="zh-CN" dirty="0"/>
              <a:t>What</a:t>
            </a:r>
            <a:r>
              <a:rPr kumimoji="1" lang="zh-CN" altLang="en-US" dirty="0"/>
              <a:t> </a:t>
            </a:r>
            <a:r>
              <a:rPr kumimoji="1" lang="en-US" altLang="zh-CN" dirty="0"/>
              <a:t>is</a:t>
            </a:r>
            <a:r>
              <a:rPr kumimoji="1" lang="zh-CN" altLang="en-US" dirty="0"/>
              <a:t> </a:t>
            </a:r>
            <a:r>
              <a:rPr kumimoji="1" lang="en-US" altLang="zh-CN" dirty="0"/>
              <a:t>Edge</a:t>
            </a:r>
            <a:r>
              <a:rPr kumimoji="1" lang="zh-CN" altLang="en-US" dirty="0"/>
              <a:t> </a:t>
            </a:r>
            <a:r>
              <a:rPr kumimoji="1" lang="en-US" altLang="zh-CN" dirty="0"/>
              <a:t>Computing</a:t>
            </a:r>
            <a:r>
              <a:rPr kumimoji="1" lang="zh-CN" altLang="en-US" dirty="0"/>
              <a:t> </a:t>
            </a:r>
            <a:r>
              <a:rPr kumimoji="1" lang="en-US" altLang="zh-CN" dirty="0"/>
              <a:t>?</a:t>
            </a:r>
            <a:endParaRPr kumimoji="1" lang="zh-CN" altLang="en-US" dirty="0"/>
          </a:p>
        </p:txBody>
      </p:sp>
      <p:sp>
        <p:nvSpPr>
          <p:cNvPr id="3" name="内容占位符 2"/>
          <p:cNvSpPr>
            <a:spLocks noGrp="1"/>
          </p:cNvSpPr>
          <p:nvPr>
            <p:ph idx="1"/>
          </p:nvPr>
        </p:nvSpPr>
        <p:spPr>
          <a:xfrm>
            <a:off x="323528" y="843558"/>
            <a:ext cx="8568952" cy="2447628"/>
          </a:xfrm>
        </p:spPr>
        <p:txBody>
          <a:bodyPr/>
          <a:lstStyle/>
          <a:p>
            <a:r>
              <a:rPr lang="en-US" altLang="zh-CN" b="1" dirty="0"/>
              <a:t>Edge computing</a:t>
            </a:r>
            <a:r>
              <a:rPr lang="en-US" altLang="zh-CN" dirty="0"/>
              <a:t> </a:t>
            </a:r>
          </a:p>
          <a:p>
            <a:pPr lvl="1"/>
            <a:r>
              <a:rPr lang="en-US" altLang="zh-CN" dirty="0"/>
              <a:t>is a method of optimizing cloud computing</a:t>
            </a:r>
            <a:r>
              <a:rPr lang="zh-CN" altLang="en-US" dirty="0"/>
              <a:t> </a:t>
            </a:r>
            <a:r>
              <a:rPr lang="en-US" altLang="zh-CN" dirty="0"/>
              <a:t>systems by performing data processing at the edge of the network, </a:t>
            </a:r>
            <a:r>
              <a:rPr lang="en-US" altLang="zh-CN" dirty="0">
                <a:solidFill>
                  <a:srgbClr val="FF0000"/>
                </a:solidFill>
              </a:rPr>
              <a:t>near the source of the data</a:t>
            </a:r>
            <a:r>
              <a:rPr lang="en-US" altLang="zh-CN" dirty="0"/>
              <a:t>. </a:t>
            </a:r>
          </a:p>
          <a:p>
            <a:pPr lvl="1"/>
            <a:endParaRPr lang="en-US" altLang="zh-CN" dirty="0"/>
          </a:p>
        </p:txBody>
      </p:sp>
      <p:sp>
        <p:nvSpPr>
          <p:cNvPr id="4" name="灯片编号占位符 3">
            <a:extLst>
              <a:ext uri="{FF2B5EF4-FFF2-40B4-BE49-F238E27FC236}">
                <a16:creationId xmlns:a16="http://schemas.microsoft.com/office/drawing/2014/main" id="{4B3709B9-DB9A-C64D-99DE-EF7ADE1AF6C4}"/>
              </a:ext>
            </a:extLst>
          </p:cNvPr>
          <p:cNvSpPr>
            <a:spLocks noGrp="1"/>
          </p:cNvSpPr>
          <p:nvPr>
            <p:ph type="sldNum" sz="quarter" idx="12"/>
          </p:nvPr>
        </p:nvSpPr>
        <p:spPr/>
        <p:txBody>
          <a:bodyPr/>
          <a:lstStyle/>
          <a:p>
            <a:fld id="{CB818ED7-1FAF-4BEC-A906-EB6564C334EB}" type="slidenum">
              <a:rPr lang="zh-CN" altLang="en-US" smtClean="0"/>
              <a:pPr/>
              <a:t>14</a:t>
            </a:fld>
            <a:endParaRPr lang="zh-CN" altLang="en-US" dirty="0"/>
          </a:p>
        </p:txBody>
      </p:sp>
    </p:spTree>
    <p:extLst>
      <p:ext uri="{BB962C8B-B14F-4D97-AF65-F5344CB8AC3E}">
        <p14:creationId xmlns:p14="http://schemas.microsoft.com/office/powerpoint/2010/main" val="2178802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a:t>
            </a:r>
            <a:r>
              <a:rPr kumimoji="1" lang="zh-CN" altLang="en-US" dirty="0"/>
              <a:t> </a:t>
            </a:r>
            <a:r>
              <a:rPr kumimoji="1" lang="en-US" altLang="zh-CN" dirty="0"/>
              <a:t>is</a:t>
            </a:r>
            <a:r>
              <a:rPr kumimoji="1" lang="zh-CN" altLang="en-US" dirty="0"/>
              <a:t> </a:t>
            </a:r>
            <a:r>
              <a:rPr kumimoji="1" lang="en-US" altLang="zh-CN" dirty="0"/>
              <a:t>Edge</a:t>
            </a:r>
            <a:r>
              <a:rPr kumimoji="1" lang="zh-CN" altLang="en-US" dirty="0"/>
              <a:t> </a:t>
            </a:r>
            <a:r>
              <a:rPr kumimoji="1" lang="en-US" altLang="zh-CN" dirty="0"/>
              <a:t>Computing</a:t>
            </a:r>
            <a:r>
              <a:rPr kumimoji="1" lang="zh-CN" altLang="en-US" dirty="0"/>
              <a:t> </a:t>
            </a:r>
            <a:r>
              <a:rPr kumimoji="1" lang="en-US" altLang="zh-CN" dirty="0"/>
              <a:t>?</a:t>
            </a:r>
            <a:endParaRPr kumimoji="1" lang="zh-CN" altLang="en-US" dirty="0"/>
          </a:p>
        </p:txBody>
      </p:sp>
      <p:sp>
        <p:nvSpPr>
          <p:cNvPr id="3" name="内容占位符 2"/>
          <p:cNvSpPr>
            <a:spLocks noGrp="1"/>
          </p:cNvSpPr>
          <p:nvPr>
            <p:ph idx="1"/>
          </p:nvPr>
        </p:nvSpPr>
        <p:spPr/>
        <p:txBody>
          <a:bodyPr/>
          <a:lstStyle/>
          <a:p>
            <a:r>
              <a:rPr lang="en-US" altLang="zh-CN" b="1" dirty="0"/>
              <a:t>Cloud computing</a:t>
            </a:r>
            <a:r>
              <a:rPr lang="en-US" altLang="zh-CN" dirty="0"/>
              <a:t> </a:t>
            </a:r>
            <a:endParaRPr kumimoji="1" lang="en-US" altLang="zh-CN" dirty="0"/>
          </a:p>
          <a:p>
            <a:endParaRPr kumimoji="1" lang="en-US" altLang="zh-CN" dirty="0"/>
          </a:p>
          <a:p>
            <a:endParaRPr kumimoji="1" lang="en-US" altLang="zh-CN" dirty="0"/>
          </a:p>
          <a:p>
            <a:endParaRPr kumimoji="1" lang="en-US" altLang="zh-CN" dirty="0"/>
          </a:p>
          <a:p>
            <a:r>
              <a:rPr lang="en-US" altLang="zh-CN" b="1" dirty="0"/>
              <a:t>Edge computing</a:t>
            </a:r>
            <a:r>
              <a:rPr lang="en-US" altLang="zh-CN" dirty="0"/>
              <a:t> </a:t>
            </a:r>
            <a:endParaRPr kumimoji="1" lang="zh-CN" altLang="en-US" dirty="0"/>
          </a:p>
          <a:p>
            <a:endParaRPr kumimoji="1" lang="zh-CN" altLang="en-US" dirty="0"/>
          </a:p>
        </p:txBody>
      </p:sp>
      <p:pic>
        <p:nvPicPr>
          <p:cNvPr id="4" name="图片 3"/>
          <p:cNvPicPr>
            <a:picLocks noChangeAspect="1"/>
          </p:cNvPicPr>
          <p:nvPr/>
        </p:nvPicPr>
        <p:blipFill>
          <a:blip r:embed="rId3"/>
          <a:stretch>
            <a:fillRect/>
          </a:stretch>
        </p:blipFill>
        <p:spPr>
          <a:xfrm>
            <a:off x="3969247" y="1517970"/>
            <a:ext cx="3714995" cy="766914"/>
          </a:xfrm>
          <a:prstGeom prst="rect">
            <a:avLst/>
          </a:prstGeom>
        </p:spPr>
      </p:pic>
      <p:pic>
        <p:nvPicPr>
          <p:cNvPr id="5" name="图片 4"/>
          <p:cNvPicPr>
            <a:picLocks noChangeAspect="1"/>
          </p:cNvPicPr>
          <p:nvPr/>
        </p:nvPicPr>
        <p:blipFill>
          <a:blip r:embed="rId4"/>
          <a:stretch>
            <a:fillRect/>
          </a:stretch>
        </p:blipFill>
        <p:spPr>
          <a:xfrm>
            <a:off x="3969247" y="2360787"/>
            <a:ext cx="2292942" cy="2108656"/>
          </a:xfrm>
          <a:prstGeom prst="rect">
            <a:avLst/>
          </a:prstGeom>
        </p:spPr>
      </p:pic>
      <p:sp>
        <p:nvSpPr>
          <p:cNvPr id="6" name="灯片编号占位符 5">
            <a:extLst>
              <a:ext uri="{FF2B5EF4-FFF2-40B4-BE49-F238E27FC236}">
                <a16:creationId xmlns:a16="http://schemas.microsoft.com/office/drawing/2014/main" id="{4A42EC97-5CE8-C943-90E3-F1412E1F0953}"/>
              </a:ext>
            </a:extLst>
          </p:cNvPr>
          <p:cNvSpPr>
            <a:spLocks noGrp="1"/>
          </p:cNvSpPr>
          <p:nvPr>
            <p:ph type="sldNum" sz="quarter" idx="12"/>
          </p:nvPr>
        </p:nvSpPr>
        <p:spPr/>
        <p:txBody>
          <a:bodyPr/>
          <a:lstStyle/>
          <a:p>
            <a:fld id="{CB818ED7-1FAF-4BEC-A906-EB6564C334EB}" type="slidenum">
              <a:rPr lang="zh-CN" altLang="en-US" smtClean="0"/>
              <a:pPr/>
              <a:t>15</a:t>
            </a:fld>
            <a:endParaRPr lang="zh-CN" altLang="en-US" dirty="0"/>
          </a:p>
        </p:txBody>
      </p:sp>
    </p:spTree>
    <p:extLst>
      <p:ext uri="{BB962C8B-B14F-4D97-AF65-F5344CB8AC3E}">
        <p14:creationId xmlns:p14="http://schemas.microsoft.com/office/powerpoint/2010/main" val="3428241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a:t>
            </a:r>
            <a:r>
              <a:rPr kumimoji="1" lang="zh-CN" altLang="en-US" dirty="0"/>
              <a:t> </a:t>
            </a:r>
            <a:r>
              <a:rPr kumimoji="1" lang="en-US" altLang="zh-CN" dirty="0"/>
              <a:t>is</a:t>
            </a:r>
            <a:r>
              <a:rPr kumimoji="1" lang="zh-CN" altLang="en-US" dirty="0"/>
              <a:t> </a:t>
            </a:r>
            <a:r>
              <a:rPr kumimoji="1" lang="en-US" altLang="zh-CN" dirty="0"/>
              <a:t>Edge</a:t>
            </a:r>
            <a:r>
              <a:rPr kumimoji="1" lang="zh-CN" altLang="en-US" dirty="0"/>
              <a:t> </a:t>
            </a:r>
            <a:r>
              <a:rPr kumimoji="1" lang="en-US" altLang="zh-CN" dirty="0"/>
              <a:t>Computing</a:t>
            </a:r>
            <a:r>
              <a:rPr kumimoji="1" lang="zh-CN" altLang="en-US" dirty="0"/>
              <a:t> </a:t>
            </a:r>
            <a:r>
              <a:rPr kumimoji="1" lang="en-US" altLang="zh-CN" dirty="0"/>
              <a:t>?</a:t>
            </a:r>
            <a:endParaRPr kumimoji="1" lang="zh-CN" altLang="en-US" dirty="0"/>
          </a:p>
        </p:txBody>
      </p:sp>
      <p:sp>
        <p:nvSpPr>
          <p:cNvPr id="3" name="内容占位符 2"/>
          <p:cNvSpPr>
            <a:spLocks noGrp="1"/>
          </p:cNvSpPr>
          <p:nvPr>
            <p:ph idx="1"/>
          </p:nvPr>
        </p:nvSpPr>
        <p:spPr>
          <a:xfrm>
            <a:off x="177177" y="843558"/>
            <a:ext cx="4232805" cy="2447628"/>
          </a:xfrm>
        </p:spPr>
        <p:txBody>
          <a:bodyPr>
            <a:normAutofit lnSpcReduction="10000"/>
          </a:bodyPr>
          <a:lstStyle/>
          <a:p>
            <a:r>
              <a:rPr kumimoji="1" lang="en-US" altLang="zh-CN" dirty="0"/>
              <a:t>Edge</a:t>
            </a:r>
            <a:r>
              <a:rPr kumimoji="1" lang="zh-CN" altLang="en-US" dirty="0"/>
              <a:t> </a:t>
            </a:r>
            <a:r>
              <a:rPr kumimoji="1" lang="en-US" altLang="zh-CN" dirty="0"/>
              <a:t>Computing</a:t>
            </a:r>
          </a:p>
          <a:p>
            <a:pPr lvl="1"/>
            <a:r>
              <a:rPr lang="en-US" altLang="zh-CN" dirty="0"/>
              <a:t>This reduces the </a:t>
            </a:r>
            <a:r>
              <a:rPr lang="en-US" altLang="zh-CN" dirty="0">
                <a:solidFill>
                  <a:srgbClr val="FF0000"/>
                </a:solidFill>
              </a:rPr>
              <a:t>communications bandwidth</a:t>
            </a:r>
            <a:r>
              <a:rPr lang="en-US" altLang="zh-CN" dirty="0"/>
              <a:t> needed between sensors and the central data</a:t>
            </a:r>
            <a:r>
              <a:rPr lang="zh-CN" altLang="en-US" dirty="0"/>
              <a:t> </a:t>
            </a:r>
            <a:r>
              <a:rPr lang="en-US" altLang="zh-CN" dirty="0"/>
              <a:t>center by performing analytics and knowledge generation at or near the source of the data. </a:t>
            </a:r>
          </a:p>
          <a:p>
            <a:pPr lvl="1"/>
            <a:r>
              <a:rPr lang="en-US" altLang="zh-CN" dirty="0"/>
              <a:t>This approach requires leveraging resources that may </a:t>
            </a:r>
            <a:r>
              <a:rPr lang="en-US" altLang="zh-CN" dirty="0">
                <a:solidFill>
                  <a:srgbClr val="FF0000"/>
                </a:solidFill>
              </a:rPr>
              <a:t>not be continuously connected</a:t>
            </a:r>
            <a:r>
              <a:rPr lang="en-US" altLang="zh-CN" dirty="0"/>
              <a:t> to a network such as laptops, smartphones, tablets and sensors</a:t>
            </a:r>
            <a:endParaRPr kumimoji="1" lang="zh-CN" altLang="en-US" dirty="0"/>
          </a:p>
          <a:p>
            <a:pPr lvl="1"/>
            <a:endParaRPr kumimoji="1" lang="zh-CN" altLang="en-US" dirty="0"/>
          </a:p>
        </p:txBody>
      </p:sp>
      <p:pic>
        <p:nvPicPr>
          <p:cNvPr id="4" name="图片 3"/>
          <p:cNvPicPr>
            <a:picLocks noChangeAspect="1"/>
          </p:cNvPicPr>
          <p:nvPr/>
        </p:nvPicPr>
        <p:blipFill>
          <a:blip r:embed="rId2"/>
          <a:stretch>
            <a:fillRect/>
          </a:stretch>
        </p:blipFill>
        <p:spPr>
          <a:xfrm>
            <a:off x="4932040" y="843558"/>
            <a:ext cx="3798421" cy="3912374"/>
          </a:xfrm>
          <a:prstGeom prst="rect">
            <a:avLst/>
          </a:prstGeom>
        </p:spPr>
      </p:pic>
      <p:sp>
        <p:nvSpPr>
          <p:cNvPr id="5" name="灯片编号占位符 4">
            <a:extLst>
              <a:ext uri="{FF2B5EF4-FFF2-40B4-BE49-F238E27FC236}">
                <a16:creationId xmlns:a16="http://schemas.microsoft.com/office/drawing/2014/main" id="{80A1AB56-FD8A-924F-BA20-D697E310F231}"/>
              </a:ext>
            </a:extLst>
          </p:cNvPr>
          <p:cNvSpPr>
            <a:spLocks noGrp="1"/>
          </p:cNvSpPr>
          <p:nvPr>
            <p:ph type="sldNum" sz="quarter" idx="12"/>
          </p:nvPr>
        </p:nvSpPr>
        <p:spPr/>
        <p:txBody>
          <a:bodyPr/>
          <a:lstStyle/>
          <a:p>
            <a:fld id="{CB818ED7-1FAF-4BEC-A906-EB6564C334EB}" type="slidenum">
              <a:rPr lang="zh-CN" altLang="en-US" smtClean="0"/>
              <a:pPr/>
              <a:t>16</a:t>
            </a:fld>
            <a:endParaRPr lang="zh-CN" altLang="en-US" dirty="0"/>
          </a:p>
        </p:txBody>
      </p:sp>
    </p:spTree>
    <p:extLst>
      <p:ext uri="{BB962C8B-B14F-4D97-AF65-F5344CB8AC3E}">
        <p14:creationId xmlns:p14="http://schemas.microsoft.com/office/powerpoint/2010/main" val="2075967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Application</a:t>
            </a:r>
            <a:r>
              <a:rPr kumimoji="1" lang="zh-CN" altLang="en-US" dirty="0"/>
              <a:t> </a:t>
            </a:r>
            <a:r>
              <a:rPr kumimoji="1" lang="en-US" altLang="zh-CN" dirty="0"/>
              <a:t>Scenario</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Cloud</a:t>
            </a:r>
            <a:r>
              <a:rPr kumimoji="1" lang="zh-CN" altLang="en-US" sz="2000" dirty="0"/>
              <a:t> </a:t>
            </a:r>
            <a:r>
              <a:rPr kumimoji="1" lang="en-US" altLang="zh-CN" sz="2000" dirty="0"/>
              <a:t>offloading</a:t>
            </a:r>
          </a:p>
          <a:p>
            <a:pPr lvl="1"/>
            <a:r>
              <a:rPr lang="en-US" altLang="zh-CN" sz="1600" dirty="0"/>
              <a:t>In the cloud computing paradigm, most of the computations happen in the cloud, which means data and requests are processed in the centralized cloud.</a:t>
            </a:r>
          </a:p>
          <a:p>
            <a:pPr lvl="1"/>
            <a:r>
              <a:rPr lang="en-US" altLang="zh-CN" sz="1600" dirty="0"/>
              <a:t>In the edge computing paradigm, not only data but also operations applied on the data should be cached at the edge.</a:t>
            </a:r>
          </a:p>
          <a:p>
            <a:pPr lvl="1"/>
            <a:endParaRPr kumimoji="1" lang="en-US" altLang="zh-CN" sz="1600" dirty="0"/>
          </a:p>
          <a:p>
            <a:pPr lvl="1"/>
            <a:r>
              <a:rPr kumimoji="1" lang="en-US" altLang="zh-CN" sz="1600" dirty="0"/>
              <a:t>Challenges:</a:t>
            </a:r>
            <a:r>
              <a:rPr kumimoji="1" lang="zh-CN" altLang="en-US" sz="1600" dirty="0"/>
              <a:t> </a:t>
            </a:r>
            <a:endParaRPr kumimoji="1" lang="en-US" altLang="zh-CN" sz="1600" dirty="0"/>
          </a:p>
          <a:p>
            <a:pPr lvl="2"/>
            <a:r>
              <a:rPr lang="en-US" altLang="zh-CN" sz="1400" dirty="0"/>
              <a:t>The data at the edge node should be synchronized with the cloud</a:t>
            </a:r>
          </a:p>
          <a:p>
            <a:pPr lvl="2"/>
            <a:r>
              <a:rPr lang="en-US" altLang="zh-CN" sz="1400" dirty="0"/>
              <a:t>Another issue involves the collaboration of multiple edges when a user moves from one edge node to another</a:t>
            </a:r>
            <a:endParaRPr kumimoji="1" lang="zh-CN" altLang="en-US" sz="1400" dirty="0"/>
          </a:p>
        </p:txBody>
      </p:sp>
      <p:sp>
        <p:nvSpPr>
          <p:cNvPr id="4" name="灯片编号占位符 3">
            <a:extLst>
              <a:ext uri="{FF2B5EF4-FFF2-40B4-BE49-F238E27FC236}">
                <a16:creationId xmlns:a16="http://schemas.microsoft.com/office/drawing/2014/main" id="{108356F1-AA7D-CD47-9AE2-6644299B0CA5}"/>
              </a:ext>
            </a:extLst>
          </p:cNvPr>
          <p:cNvSpPr>
            <a:spLocks noGrp="1"/>
          </p:cNvSpPr>
          <p:nvPr>
            <p:ph type="sldNum" sz="quarter" idx="12"/>
          </p:nvPr>
        </p:nvSpPr>
        <p:spPr/>
        <p:txBody>
          <a:bodyPr/>
          <a:lstStyle/>
          <a:p>
            <a:fld id="{CB818ED7-1FAF-4BEC-A906-EB6564C334EB}" type="slidenum">
              <a:rPr lang="zh-CN" altLang="en-US" smtClean="0"/>
              <a:pPr/>
              <a:t>17</a:t>
            </a:fld>
            <a:endParaRPr lang="zh-CN" altLang="en-US" dirty="0"/>
          </a:p>
        </p:txBody>
      </p:sp>
    </p:spTree>
    <p:extLst>
      <p:ext uri="{BB962C8B-B14F-4D97-AF65-F5344CB8AC3E}">
        <p14:creationId xmlns:p14="http://schemas.microsoft.com/office/powerpoint/2010/main" val="97031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Application</a:t>
            </a:r>
            <a:r>
              <a:rPr kumimoji="1" lang="zh-CN" altLang="en-US" dirty="0"/>
              <a:t> </a:t>
            </a:r>
            <a:r>
              <a:rPr kumimoji="1" lang="en-US" altLang="zh-CN" dirty="0"/>
              <a:t>Scenario</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Video</a:t>
            </a:r>
            <a:r>
              <a:rPr kumimoji="1" lang="zh-CN" altLang="en-US" sz="2000" dirty="0"/>
              <a:t> </a:t>
            </a:r>
            <a:r>
              <a:rPr kumimoji="1" lang="en-US" altLang="zh-CN" sz="2000" dirty="0"/>
              <a:t>Analytics</a:t>
            </a:r>
          </a:p>
          <a:p>
            <a:pPr lvl="1"/>
            <a:r>
              <a:rPr lang="en-US" altLang="zh-CN" sz="1600" dirty="0"/>
              <a:t>Cloud computing is no longer suitable for applications that requires video analytics due to the long data transmission latency and privacy concerns.</a:t>
            </a:r>
          </a:p>
          <a:p>
            <a:pPr lvl="1"/>
            <a:endParaRPr kumimoji="1" lang="en-US" altLang="zh-CN" sz="1600" dirty="0"/>
          </a:p>
          <a:p>
            <a:pPr lvl="1"/>
            <a:r>
              <a:rPr lang="en-US" altLang="zh-CN" sz="1600" dirty="0"/>
              <a:t>With the edge computing paradigm, the request can be generated from the cloud and pushed to all the things in a target area. Each thing, for example, a smart phone, can perform the request and search its local camera data and only report the result back to the cloud.</a:t>
            </a:r>
          </a:p>
          <a:p>
            <a:pPr lvl="1"/>
            <a:endParaRPr kumimoji="1" lang="en-US" altLang="zh-CN" sz="1600" dirty="0"/>
          </a:p>
          <a:p>
            <a:pPr lvl="1"/>
            <a:r>
              <a:rPr lang="en-US" altLang="zh-CN" sz="1600" dirty="0"/>
              <a:t>In this paradigm, it is possible to leverage the data and computing power on every thing and get the result much faster compared with solitary cloud computing.</a:t>
            </a:r>
            <a:endParaRPr kumimoji="1" lang="zh-CN" altLang="en-US" sz="1600" dirty="0"/>
          </a:p>
        </p:txBody>
      </p:sp>
      <p:sp>
        <p:nvSpPr>
          <p:cNvPr id="4" name="灯片编号占位符 3">
            <a:extLst>
              <a:ext uri="{FF2B5EF4-FFF2-40B4-BE49-F238E27FC236}">
                <a16:creationId xmlns:a16="http://schemas.microsoft.com/office/drawing/2014/main" id="{C6CFE4E9-BCC5-104D-A637-B678144B7B44}"/>
              </a:ext>
            </a:extLst>
          </p:cNvPr>
          <p:cNvSpPr>
            <a:spLocks noGrp="1"/>
          </p:cNvSpPr>
          <p:nvPr>
            <p:ph type="sldNum" sz="quarter" idx="12"/>
          </p:nvPr>
        </p:nvSpPr>
        <p:spPr/>
        <p:txBody>
          <a:bodyPr/>
          <a:lstStyle/>
          <a:p>
            <a:fld id="{CB818ED7-1FAF-4BEC-A906-EB6564C334EB}" type="slidenum">
              <a:rPr lang="zh-CN" altLang="en-US" smtClean="0"/>
              <a:pPr/>
              <a:t>18</a:t>
            </a:fld>
            <a:endParaRPr lang="zh-CN" altLang="en-US" dirty="0"/>
          </a:p>
        </p:txBody>
      </p:sp>
    </p:spTree>
    <p:extLst>
      <p:ext uri="{BB962C8B-B14F-4D97-AF65-F5344CB8AC3E}">
        <p14:creationId xmlns:p14="http://schemas.microsoft.com/office/powerpoint/2010/main" val="1684914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Application</a:t>
            </a:r>
            <a:r>
              <a:rPr kumimoji="1" lang="zh-CN" altLang="en-US" dirty="0"/>
              <a:t> </a:t>
            </a:r>
            <a:r>
              <a:rPr kumimoji="1" lang="en-US" altLang="zh-CN" dirty="0"/>
              <a:t>Scenario</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Smart</a:t>
            </a:r>
            <a:r>
              <a:rPr kumimoji="1" lang="zh-CN" altLang="en-US" sz="2000" dirty="0"/>
              <a:t> </a:t>
            </a:r>
            <a:r>
              <a:rPr kumimoji="1" lang="en-US" altLang="zh-CN" sz="2000" dirty="0"/>
              <a:t>Home</a:t>
            </a:r>
          </a:p>
          <a:p>
            <a:pPr lvl="1"/>
            <a:r>
              <a:rPr lang="en-US" altLang="zh-CN" sz="1600" dirty="0"/>
              <a:t>Smart</a:t>
            </a:r>
            <a:r>
              <a:rPr lang="zh-CN" altLang="en-US" sz="1600" dirty="0"/>
              <a:t> </a:t>
            </a:r>
            <a:r>
              <a:rPr lang="en-US" altLang="zh-CN" sz="1600" dirty="0"/>
              <a:t>home</a:t>
            </a:r>
            <a:r>
              <a:rPr lang="zh-CN" altLang="en-US" sz="1600" dirty="0"/>
              <a:t> </a:t>
            </a:r>
            <a:r>
              <a:rPr lang="en-US" altLang="zh-CN" sz="1600" dirty="0"/>
              <a:t>would report an impressive amount of data and for the consideration of data transportation pressure and privacy protection, this data should be mostly consumed in the home. </a:t>
            </a:r>
          </a:p>
          <a:p>
            <a:pPr lvl="1"/>
            <a:r>
              <a:rPr lang="en-US" altLang="zh-CN" sz="1600" dirty="0"/>
              <a:t>This feature makes the cloud computing paradigm unsuitable for a smart home. </a:t>
            </a:r>
          </a:p>
          <a:p>
            <a:pPr lvl="1"/>
            <a:r>
              <a:rPr lang="en-US" altLang="zh-CN" sz="1600" dirty="0"/>
              <a:t>Edge computing is considered perfect for building a smart home: </a:t>
            </a:r>
          </a:p>
          <a:p>
            <a:pPr lvl="2"/>
            <a:r>
              <a:rPr lang="en-US" altLang="zh-CN" sz="1400" dirty="0"/>
              <a:t>with an edge gateway running a specialized edge operating system (</a:t>
            </a:r>
            <a:r>
              <a:rPr lang="en-US" altLang="zh-CN" sz="1400" dirty="0" err="1"/>
              <a:t>edgeOS</a:t>
            </a:r>
            <a:r>
              <a:rPr lang="en-US" altLang="zh-CN" sz="1400" dirty="0"/>
              <a:t>) in the home, </a:t>
            </a:r>
          </a:p>
          <a:p>
            <a:pPr lvl="2"/>
            <a:r>
              <a:rPr lang="en-US" altLang="zh-CN" sz="1400" dirty="0"/>
              <a:t>the things can be connected and managed easily in the home, </a:t>
            </a:r>
          </a:p>
          <a:p>
            <a:pPr lvl="2"/>
            <a:r>
              <a:rPr lang="en-US" altLang="zh-CN" sz="1400" dirty="0"/>
              <a:t>the data can be processed locally to release the burdens for Internet bandwidth, </a:t>
            </a:r>
          </a:p>
          <a:p>
            <a:pPr lvl="2"/>
            <a:r>
              <a:rPr lang="en-US" altLang="zh-CN" sz="1400" dirty="0"/>
              <a:t>and the service can also be deployed on the </a:t>
            </a:r>
            <a:r>
              <a:rPr lang="en-US" altLang="zh-CN" sz="1400" dirty="0" err="1"/>
              <a:t>edgeOS</a:t>
            </a:r>
            <a:r>
              <a:rPr lang="en-US" altLang="zh-CN" sz="1400" dirty="0"/>
              <a:t> for better management and delivery. </a:t>
            </a:r>
            <a:endParaRPr kumimoji="1" lang="zh-CN" altLang="en-US" sz="1400" dirty="0"/>
          </a:p>
        </p:txBody>
      </p:sp>
      <p:sp>
        <p:nvSpPr>
          <p:cNvPr id="4" name="灯片编号占位符 3">
            <a:extLst>
              <a:ext uri="{FF2B5EF4-FFF2-40B4-BE49-F238E27FC236}">
                <a16:creationId xmlns:a16="http://schemas.microsoft.com/office/drawing/2014/main" id="{474FFD48-FC22-9545-B967-CE1023B7623F}"/>
              </a:ext>
            </a:extLst>
          </p:cNvPr>
          <p:cNvSpPr>
            <a:spLocks noGrp="1"/>
          </p:cNvSpPr>
          <p:nvPr>
            <p:ph type="sldNum" sz="quarter" idx="12"/>
          </p:nvPr>
        </p:nvSpPr>
        <p:spPr/>
        <p:txBody>
          <a:bodyPr/>
          <a:lstStyle/>
          <a:p>
            <a:fld id="{CB818ED7-1FAF-4BEC-A906-EB6564C334EB}" type="slidenum">
              <a:rPr lang="zh-CN" altLang="en-US" smtClean="0"/>
              <a:pPr/>
              <a:t>19</a:t>
            </a:fld>
            <a:endParaRPr lang="zh-CN" altLang="en-US" dirty="0"/>
          </a:p>
        </p:txBody>
      </p:sp>
    </p:spTree>
    <p:extLst>
      <p:ext uri="{BB962C8B-B14F-4D97-AF65-F5344CB8AC3E}">
        <p14:creationId xmlns:p14="http://schemas.microsoft.com/office/powerpoint/2010/main" val="152059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r>
              <a:rPr lang="zh-CN" altLang="en-US" dirty="0"/>
              <a:t> </a:t>
            </a:r>
            <a:r>
              <a:rPr lang="en-US" altLang="zh-CN" dirty="0"/>
              <a:t>and</a:t>
            </a:r>
            <a:r>
              <a:rPr lang="zh-CN" altLang="en-US" dirty="0"/>
              <a:t> </a:t>
            </a:r>
            <a:r>
              <a:rPr lang="en-US" altLang="zh-CN" dirty="0"/>
              <a:t>Objectives</a:t>
            </a:r>
            <a:endParaRPr lang="zh-CN" altLang="en-US" dirty="0"/>
          </a:p>
        </p:txBody>
      </p:sp>
      <p:sp>
        <p:nvSpPr>
          <p:cNvPr id="3" name="内容占位符 2"/>
          <p:cNvSpPr>
            <a:spLocks noGrp="1"/>
          </p:cNvSpPr>
          <p:nvPr>
            <p:ph idx="1"/>
          </p:nvPr>
        </p:nvSpPr>
        <p:spPr/>
        <p:txBody>
          <a:bodyPr>
            <a:normAutofit/>
          </a:bodyPr>
          <a:lstStyle/>
          <a:p>
            <a:r>
              <a:rPr lang="en-US" altLang="zh-CN" dirty="0"/>
              <a:t>Contents</a:t>
            </a:r>
          </a:p>
          <a:p>
            <a:pPr lvl="1"/>
            <a:r>
              <a:rPr lang="en-US" altLang="zh-CN" dirty="0"/>
              <a:t>Cloud</a:t>
            </a:r>
            <a:r>
              <a:rPr lang="zh-CN" altLang="en-US" dirty="0"/>
              <a:t> </a:t>
            </a:r>
            <a:r>
              <a:rPr lang="en-US" altLang="zh-CN" dirty="0"/>
              <a:t>Computing</a:t>
            </a:r>
          </a:p>
          <a:p>
            <a:pPr lvl="1"/>
            <a:r>
              <a:rPr lang="en-US" altLang="zh-CN" dirty="0"/>
              <a:t>Edge</a:t>
            </a:r>
            <a:r>
              <a:rPr lang="zh-CN" altLang="en-US" dirty="0"/>
              <a:t> </a:t>
            </a:r>
            <a:r>
              <a:rPr lang="en-US" altLang="zh-CN" dirty="0"/>
              <a:t>Computing</a:t>
            </a:r>
          </a:p>
          <a:p>
            <a:pPr lvl="1"/>
            <a:endParaRPr lang="en-US" altLang="zh-CN" dirty="0"/>
          </a:p>
          <a:p>
            <a:r>
              <a:rPr lang="en-US" altLang="zh-CN" dirty="0"/>
              <a:t>Objectives</a:t>
            </a:r>
          </a:p>
          <a:p>
            <a:pPr lvl="1"/>
            <a:r>
              <a:rPr lang="zh-CN" altLang="en-US" dirty="0">
                <a:latin typeface="DengXian" panose="02010600030101010101" pitchFamily="2" charset="-122"/>
                <a:ea typeface="DengXian" panose="02010600030101010101" pitchFamily="2" charset="-122"/>
              </a:rPr>
              <a:t>能够理解云计算和边缘计算的基础概念和技术栈</a:t>
            </a:r>
            <a:endParaRPr lang="en-US" altLang="zh-CN" dirty="0"/>
          </a:p>
          <a:p>
            <a:pPr marL="342900" lvl="1" indent="0">
              <a:buNone/>
            </a:pPr>
            <a:br>
              <a:rPr lang="zh-CN" altLang="en-US" dirty="0"/>
            </a:br>
            <a:endParaRPr lang="en-US" altLang="zh-CN"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a:t>
            </a:fld>
            <a:endParaRPr lang="zh-CN" altLang="en-US" dirty="0"/>
          </a:p>
        </p:txBody>
      </p:sp>
      <p:sp>
        <p:nvSpPr>
          <p:cNvPr id="5" name="文本框 4">
            <a:extLst>
              <a:ext uri="{FF2B5EF4-FFF2-40B4-BE49-F238E27FC236}">
                <a16:creationId xmlns:a16="http://schemas.microsoft.com/office/drawing/2014/main" id="{A3E2B626-2F12-6A44-BF6B-6D1B3616EFD7}"/>
              </a:ext>
            </a:extLst>
          </p:cNvPr>
          <p:cNvSpPr txBox="1"/>
          <p:nvPr/>
        </p:nvSpPr>
        <p:spPr>
          <a:xfrm>
            <a:off x="10620375" y="1781175"/>
            <a:ext cx="184731" cy="300082"/>
          </a:xfrm>
          <a:prstGeom prst="rect">
            <a:avLst/>
          </a:prstGeom>
          <a:noFill/>
        </p:spPr>
        <p:txBody>
          <a:bodyPr wrap="none" rtlCol="0">
            <a:spAutoFit/>
          </a:bodyPr>
          <a:lstStyle/>
          <a:p>
            <a:endParaRPr kumimoji="1" lang="zh-CN" altLang="en-US" sz="1350"/>
          </a:p>
        </p:txBody>
      </p:sp>
    </p:spTree>
    <p:extLst>
      <p:ext uri="{BB962C8B-B14F-4D97-AF65-F5344CB8AC3E}">
        <p14:creationId xmlns:p14="http://schemas.microsoft.com/office/powerpoint/2010/main" val="934708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627534"/>
            <a:ext cx="3284985" cy="4149045"/>
          </a:xfrm>
          <a:prstGeom prst="rect">
            <a:avLst/>
          </a:prstGeom>
        </p:spPr>
      </p:pic>
      <p:sp>
        <p:nvSpPr>
          <p:cNvPr id="2" name="标题 1"/>
          <p:cNvSpPr>
            <a:spLocks noGrp="1"/>
          </p:cNvSpPr>
          <p:nvPr>
            <p:ph type="title"/>
          </p:nvPr>
        </p:nvSpPr>
        <p:spPr/>
        <p:txBody>
          <a:bodyPr/>
          <a:lstStyle/>
          <a:p>
            <a:r>
              <a:rPr kumimoji="1" lang="en-US" altLang="zh-CN" dirty="0"/>
              <a:t>Edge</a:t>
            </a:r>
            <a:r>
              <a:rPr kumimoji="1" lang="zh-CN" altLang="en-US" dirty="0"/>
              <a:t> </a:t>
            </a:r>
            <a:r>
              <a:rPr kumimoji="1" lang="en-US" altLang="zh-CN" dirty="0"/>
              <a:t>Computing</a:t>
            </a:r>
            <a:endParaRPr kumimoji="1" lang="zh-CN" altLang="en-US" dirty="0"/>
          </a:p>
        </p:txBody>
      </p:sp>
      <p:sp>
        <p:nvSpPr>
          <p:cNvPr id="3" name="内容占位符 2"/>
          <p:cNvSpPr>
            <a:spLocks noGrp="1"/>
          </p:cNvSpPr>
          <p:nvPr>
            <p:ph idx="1"/>
          </p:nvPr>
        </p:nvSpPr>
        <p:spPr>
          <a:xfrm>
            <a:off x="179512" y="915262"/>
            <a:ext cx="5915025" cy="2447628"/>
          </a:xfrm>
        </p:spPr>
        <p:txBody>
          <a:bodyPr/>
          <a:lstStyle/>
          <a:p>
            <a:r>
              <a:rPr kumimoji="1" lang="en-US" altLang="zh-CN" dirty="0"/>
              <a:t>The</a:t>
            </a:r>
            <a:r>
              <a:rPr kumimoji="1" lang="zh-CN" altLang="en-US" dirty="0"/>
              <a:t> </a:t>
            </a:r>
            <a:r>
              <a:rPr kumimoji="1" lang="en-US" altLang="zh-CN" dirty="0"/>
              <a:t>Rise</a:t>
            </a:r>
            <a:r>
              <a:rPr kumimoji="1" lang="zh-CN" altLang="en-US" dirty="0"/>
              <a:t> </a:t>
            </a:r>
            <a:r>
              <a:rPr kumimoji="1" lang="en-US" altLang="zh-CN" dirty="0"/>
              <a:t>of</a:t>
            </a:r>
            <a:r>
              <a:rPr kumimoji="1" lang="zh-CN" altLang="en-US" dirty="0"/>
              <a:t> </a:t>
            </a:r>
            <a:r>
              <a:rPr kumimoji="1" lang="en-US" altLang="zh-CN" dirty="0"/>
              <a:t>Cloud-Terminal</a:t>
            </a:r>
            <a:r>
              <a:rPr kumimoji="1" lang="zh-CN" altLang="en-US" dirty="0"/>
              <a:t> </a:t>
            </a:r>
            <a:r>
              <a:rPr kumimoji="1" lang="en-US" altLang="zh-CN" dirty="0"/>
              <a:t>Fusion</a:t>
            </a:r>
            <a:r>
              <a:rPr kumimoji="1" lang="zh-CN" altLang="en-US" dirty="0"/>
              <a:t> </a:t>
            </a:r>
            <a:r>
              <a:rPr kumimoji="1" lang="en-US" altLang="zh-CN" dirty="0"/>
              <a:t>Computing</a:t>
            </a:r>
          </a:p>
          <a:p>
            <a:pPr lvl="1"/>
            <a:r>
              <a:rPr kumimoji="1" lang="en-US" altLang="zh-CN" dirty="0"/>
              <a:t>Cloud</a:t>
            </a:r>
            <a:r>
              <a:rPr kumimoji="1" lang="zh-CN" altLang="en-US" dirty="0"/>
              <a:t> </a:t>
            </a:r>
            <a:r>
              <a:rPr kumimoji="1" lang="en-US" altLang="zh-CN" dirty="0"/>
              <a:t>Servers</a:t>
            </a:r>
          </a:p>
          <a:p>
            <a:pPr lvl="1"/>
            <a:r>
              <a:rPr kumimoji="1" lang="en-US" altLang="zh-CN" dirty="0"/>
              <a:t>Mobile</a:t>
            </a:r>
            <a:r>
              <a:rPr kumimoji="1" lang="zh-CN" altLang="en-US" dirty="0"/>
              <a:t> </a:t>
            </a:r>
            <a:r>
              <a:rPr kumimoji="1" lang="en-US" altLang="zh-CN" dirty="0"/>
              <a:t>Edge</a:t>
            </a:r>
            <a:r>
              <a:rPr kumimoji="1" lang="zh-CN" altLang="en-US" dirty="0"/>
              <a:t> </a:t>
            </a:r>
            <a:r>
              <a:rPr kumimoji="1" lang="en-US" altLang="zh-CN" dirty="0"/>
              <a:t>Computing</a:t>
            </a:r>
            <a:r>
              <a:rPr kumimoji="1" lang="zh-CN" altLang="en-US" dirty="0"/>
              <a:t> </a:t>
            </a:r>
            <a:r>
              <a:rPr kumimoji="1" lang="en-US" altLang="zh-CN" dirty="0"/>
              <a:t>Servers</a:t>
            </a:r>
          </a:p>
          <a:p>
            <a:pPr lvl="1"/>
            <a:r>
              <a:rPr kumimoji="1" lang="en-US" altLang="zh-CN" dirty="0"/>
              <a:t>Mobile</a:t>
            </a:r>
            <a:r>
              <a:rPr kumimoji="1" lang="zh-CN" altLang="en-US" dirty="0"/>
              <a:t> </a:t>
            </a:r>
            <a:r>
              <a:rPr kumimoji="1" lang="en-US" altLang="zh-CN" dirty="0"/>
              <a:t>Devices</a:t>
            </a:r>
            <a:r>
              <a:rPr kumimoji="1" lang="zh-CN" altLang="en-US" dirty="0"/>
              <a:t> </a:t>
            </a:r>
            <a:r>
              <a:rPr kumimoji="1" lang="en-US" altLang="zh-CN" dirty="0"/>
              <a:t>(Edge</a:t>
            </a:r>
            <a:r>
              <a:rPr kumimoji="1" lang="zh-CN" altLang="en-US" dirty="0"/>
              <a:t> </a:t>
            </a:r>
            <a:r>
              <a:rPr kumimoji="1" lang="en-US" altLang="zh-CN" dirty="0"/>
              <a:t>Devices)</a:t>
            </a:r>
            <a:endParaRPr kumimoji="1" lang="zh-CN" altLang="en-US" dirty="0"/>
          </a:p>
        </p:txBody>
      </p:sp>
      <p:sp>
        <p:nvSpPr>
          <p:cNvPr id="4" name="灯片编号占位符 3">
            <a:extLst>
              <a:ext uri="{FF2B5EF4-FFF2-40B4-BE49-F238E27FC236}">
                <a16:creationId xmlns:a16="http://schemas.microsoft.com/office/drawing/2014/main" id="{D122ACF7-B164-314D-B4F2-2B7AE4D31E42}"/>
              </a:ext>
            </a:extLst>
          </p:cNvPr>
          <p:cNvSpPr>
            <a:spLocks noGrp="1"/>
          </p:cNvSpPr>
          <p:nvPr>
            <p:ph type="sldNum" sz="quarter" idx="12"/>
          </p:nvPr>
        </p:nvSpPr>
        <p:spPr/>
        <p:txBody>
          <a:bodyPr/>
          <a:lstStyle/>
          <a:p>
            <a:fld id="{CB818ED7-1FAF-4BEC-A906-EB6564C334EB}" type="slidenum">
              <a:rPr lang="zh-CN" altLang="en-US" smtClean="0"/>
              <a:pPr/>
              <a:t>20</a:t>
            </a:fld>
            <a:endParaRPr lang="zh-CN" altLang="en-US" dirty="0"/>
          </a:p>
        </p:txBody>
      </p:sp>
    </p:spTree>
    <p:extLst>
      <p:ext uri="{BB962C8B-B14F-4D97-AF65-F5344CB8AC3E}">
        <p14:creationId xmlns:p14="http://schemas.microsoft.com/office/powerpoint/2010/main" val="3165470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059582"/>
            <a:ext cx="8623683" cy="3595637"/>
          </a:xfrm>
          <a:prstGeom prst="rect">
            <a:avLst/>
          </a:prstGeom>
        </p:spPr>
      </p:pic>
      <p:sp>
        <p:nvSpPr>
          <p:cNvPr id="3" name="标题 1"/>
          <p:cNvSpPr txBox="1">
            <a:spLocks/>
          </p:cNvSpPr>
          <p:nvPr/>
        </p:nvSpPr>
        <p:spPr>
          <a:xfrm>
            <a:off x="1614488" y="848321"/>
            <a:ext cx="5915025" cy="745629"/>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sz="2475" dirty="0"/>
          </a:p>
        </p:txBody>
      </p:sp>
      <p:sp>
        <p:nvSpPr>
          <p:cNvPr id="4" name="标题 1">
            <a:extLst>
              <a:ext uri="{FF2B5EF4-FFF2-40B4-BE49-F238E27FC236}">
                <a16:creationId xmlns:a16="http://schemas.microsoft.com/office/drawing/2014/main" id="{06852F10-9C2A-9057-5A8F-9A4D8EDBF0BA}"/>
              </a:ext>
            </a:extLst>
          </p:cNvPr>
          <p:cNvSpPr txBox="1">
            <a:spLocks/>
          </p:cNvSpPr>
          <p:nvPr/>
        </p:nvSpPr>
        <p:spPr>
          <a:xfrm>
            <a:off x="107504" y="105708"/>
            <a:ext cx="6817128" cy="413814"/>
          </a:xfrm>
          <a:prstGeom prst="rect">
            <a:avLst/>
          </a:prstGeom>
        </p:spPr>
        <p:txBody>
          <a:bodyPr/>
          <a:lst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a:lstStyle>
          <a:p>
            <a:r>
              <a:rPr lang="en-US" altLang="zh-CN" sz="2400" dirty="0"/>
              <a:t>Taxonomy</a:t>
            </a:r>
            <a:r>
              <a:rPr lang="zh-CN" altLang="en-US" sz="2400" dirty="0"/>
              <a:t> </a:t>
            </a:r>
            <a:r>
              <a:rPr lang="en-US" altLang="zh-CN" sz="2400" dirty="0"/>
              <a:t>of</a:t>
            </a:r>
            <a:r>
              <a:rPr lang="zh-CN" altLang="en-US" sz="2400" dirty="0"/>
              <a:t> </a:t>
            </a:r>
            <a:r>
              <a:rPr lang="en-US" altLang="zh-CN" sz="2400" dirty="0"/>
              <a:t>Mobile</a:t>
            </a:r>
            <a:r>
              <a:rPr lang="zh-CN" altLang="en-US" sz="2400" dirty="0"/>
              <a:t> </a:t>
            </a:r>
            <a:r>
              <a:rPr lang="en-US" altLang="zh-CN" sz="2400" dirty="0"/>
              <a:t>Edge</a:t>
            </a:r>
            <a:r>
              <a:rPr lang="zh-CN" altLang="en-US" sz="2400" dirty="0"/>
              <a:t> </a:t>
            </a:r>
            <a:r>
              <a:rPr lang="en-US" altLang="zh-CN" sz="2400" dirty="0"/>
              <a:t>Computing</a:t>
            </a:r>
            <a:endParaRPr kumimoji="1" lang="zh-CN" altLang="en-US" sz="2400" dirty="0"/>
          </a:p>
        </p:txBody>
      </p:sp>
    </p:spTree>
    <p:extLst>
      <p:ext uri="{BB962C8B-B14F-4D97-AF65-F5344CB8AC3E}">
        <p14:creationId xmlns:p14="http://schemas.microsoft.com/office/powerpoint/2010/main" val="55525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Computation</a:t>
            </a:r>
            <a:r>
              <a:rPr kumimoji="1" lang="zh-CN" altLang="en-US" dirty="0"/>
              <a:t> </a:t>
            </a:r>
            <a:r>
              <a:rPr kumimoji="1" lang="en-US" altLang="zh-CN" dirty="0"/>
              <a:t>Offloading</a:t>
            </a:r>
            <a:endParaRPr kumimoji="1" lang="zh-CN" altLang="en-US" dirty="0"/>
          </a:p>
        </p:txBody>
      </p:sp>
      <p:sp>
        <p:nvSpPr>
          <p:cNvPr id="3" name="内容占位符 2"/>
          <p:cNvSpPr>
            <a:spLocks noGrp="1"/>
          </p:cNvSpPr>
          <p:nvPr>
            <p:ph idx="1"/>
          </p:nvPr>
        </p:nvSpPr>
        <p:spPr/>
        <p:txBody>
          <a:bodyPr>
            <a:normAutofit/>
          </a:bodyPr>
          <a:lstStyle/>
          <a:p>
            <a:r>
              <a:rPr lang="en-US" altLang="zh-CN" dirty="0"/>
              <a:t>From the user perspective, </a:t>
            </a:r>
          </a:p>
          <a:p>
            <a:pPr lvl="1"/>
            <a:r>
              <a:rPr lang="en-US" altLang="zh-CN" dirty="0"/>
              <a:t>a critical use case regarding the MEC is a computation offloading as this can </a:t>
            </a:r>
            <a:r>
              <a:rPr lang="en-US" altLang="zh-CN" dirty="0">
                <a:solidFill>
                  <a:srgbClr val="FF0000"/>
                </a:solidFill>
              </a:rPr>
              <a:t>save energy </a:t>
            </a:r>
            <a:r>
              <a:rPr lang="en-US" altLang="zh-CN" dirty="0"/>
              <a:t>and/or </a:t>
            </a:r>
            <a:r>
              <a:rPr lang="en-US" altLang="zh-CN" dirty="0">
                <a:solidFill>
                  <a:srgbClr val="FF0000"/>
                </a:solidFill>
              </a:rPr>
              <a:t>speed up the process of computation</a:t>
            </a:r>
            <a:r>
              <a:rPr lang="en-US" altLang="zh-CN" dirty="0"/>
              <a:t>. </a:t>
            </a:r>
          </a:p>
          <a:p>
            <a:pPr lvl="1"/>
            <a:endParaRPr lang="en-US" altLang="zh-CN" dirty="0"/>
          </a:p>
          <a:p>
            <a:pPr lvl="1"/>
            <a:endParaRPr lang="en-US" altLang="zh-CN" dirty="0"/>
          </a:p>
          <a:p>
            <a:r>
              <a:rPr lang="en-US" altLang="zh-CN" dirty="0"/>
              <a:t>Local</a:t>
            </a:r>
            <a:r>
              <a:rPr lang="zh-CN" altLang="en-US" dirty="0"/>
              <a:t> </a:t>
            </a:r>
            <a:r>
              <a:rPr lang="en-US" altLang="zh-CN" dirty="0"/>
              <a:t>Execution</a:t>
            </a:r>
          </a:p>
          <a:p>
            <a:r>
              <a:rPr lang="en-US" altLang="zh-CN" dirty="0"/>
              <a:t>Full offloading </a:t>
            </a:r>
          </a:p>
          <a:p>
            <a:r>
              <a:rPr lang="en-US" altLang="zh-CN" dirty="0"/>
              <a:t>Partial offloading</a:t>
            </a:r>
          </a:p>
          <a:p>
            <a:pPr marL="128588" lvl="1">
              <a:spcBef>
                <a:spcPts val="563"/>
              </a:spcBef>
            </a:pPr>
            <a:endParaRPr lang="en-US" altLang="zh-CN" sz="1575" dirty="0"/>
          </a:p>
          <a:p>
            <a:pPr lvl="1"/>
            <a:endParaRPr lang="en-US" altLang="zh-CN" dirty="0"/>
          </a:p>
          <a:p>
            <a:endParaRPr kumimoji="1" lang="zh-CN" altLang="en-US" dirty="0"/>
          </a:p>
        </p:txBody>
      </p:sp>
      <p:sp>
        <p:nvSpPr>
          <p:cNvPr id="4" name="文本框 3"/>
          <p:cNvSpPr txBox="1"/>
          <p:nvPr/>
        </p:nvSpPr>
        <p:spPr>
          <a:xfrm>
            <a:off x="7652743" y="3785295"/>
            <a:ext cx="184731" cy="248209"/>
          </a:xfrm>
          <a:prstGeom prst="rect">
            <a:avLst/>
          </a:prstGeom>
          <a:noFill/>
        </p:spPr>
        <p:txBody>
          <a:bodyPr wrap="none" rtlCol="0">
            <a:spAutoFit/>
          </a:bodyPr>
          <a:lstStyle/>
          <a:p>
            <a:endParaRPr kumimoji="1" lang="zh-CN" altLang="en-US" sz="1013" dirty="0"/>
          </a:p>
        </p:txBody>
      </p:sp>
      <p:pic>
        <p:nvPicPr>
          <p:cNvPr id="7" name="图片 6"/>
          <p:cNvPicPr>
            <a:picLocks noChangeAspect="1"/>
          </p:cNvPicPr>
          <p:nvPr/>
        </p:nvPicPr>
        <p:blipFill>
          <a:blip r:embed="rId2"/>
          <a:stretch>
            <a:fillRect/>
          </a:stretch>
        </p:blipFill>
        <p:spPr>
          <a:xfrm>
            <a:off x="4298752" y="2331239"/>
            <a:ext cx="3353991" cy="2169324"/>
          </a:xfrm>
          <a:prstGeom prst="rect">
            <a:avLst/>
          </a:prstGeom>
        </p:spPr>
      </p:pic>
      <p:sp>
        <p:nvSpPr>
          <p:cNvPr id="5" name="灯片编号占位符 4">
            <a:extLst>
              <a:ext uri="{FF2B5EF4-FFF2-40B4-BE49-F238E27FC236}">
                <a16:creationId xmlns:a16="http://schemas.microsoft.com/office/drawing/2014/main" id="{72A68A37-9661-0541-84DC-8AC78EF4A017}"/>
              </a:ext>
            </a:extLst>
          </p:cNvPr>
          <p:cNvSpPr>
            <a:spLocks noGrp="1"/>
          </p:cNvSpPr>
          <p:nvPr>
            <p:ph type="sldNum" sz="quarter" idx="12"/>
          </p:nvPr>
        </p:nvSpPr>
        <p:spPr/>
        <p:txBody>
          <a:bodyPr/>
          <a:lstStyle/>
          <a:p>
            <a:fld id="{CB818ED7-1FAF-4BEC-A906-EB6564C334EB}" type="slidenum">
              <a:rPr lang="zh-CN" altLang="en-US" smtClean="0"/>
              <a:pPr/>
              <a:t>22</a:t>
            </a:fld>
            <a:endParaRPr lang="zh-CN" altLang="en-US" dirty="0"/>
          </a:p>
        </p:txBody>
      </p:sp>
    </p:spTree>
    <p:extLst>
      <p:ext uri="{BB962C8B-B14F-4D97-AF65-F5344CB8AC3E}">
        <p14:creationId xmlns:p14="http://schemas.microsoft.com/office/powerpoint/2010/main" val="3576918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22</a:t>
            </a:r>
            <a:br>
              <a:rPr lang="en-US" altLang="zh-CN" sz="2400" dirty="0"/>
            </a:br>
            <a:r>
              <a:rPr lang="en-US" altLang="zh-CN" sz="2400" dirty="0" err="1"/>
              <a:t>GraphQL</a:t>
            </a:r>
            <a:br>
              <a:rPr lang="en-US" altLang="zh-CN" sz="2400" dirty="0"/>
            </a:br>
            <a:endParaRPr lang="zh-CN" altLang="en-US" sz="1350" i="1" dirty="0">
              <a:solidFill>
                <a:schemeClr val="tx1"/>
              </a:solidFill>
              <a:effectLst/>
              <a:latin typeface="Times New Roman" pitchFamily="18" charset="0"/>
              <a:ea typeface="幼圆" pitchFamily="49" charset="-122"/>
              <a:cs typeface="Times New Roman"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p>
          <a:p>
            <a:r>
              <a:rPr lang="en-US" altLang="zh-CN" dirty="0"/>
              <a:t>Shanghai Jiao Tong University</a:t>
            </a:r>
          </a:p>
          <a:p>
            <a:r>
              <a:rPr lang="en-US" altLang="zh-CN" dirty="0"/>
              <a:t>Shanghai, China</a:t>
            </a:r>
          </a:p>
          <a:p>
            <a:r>
              <a:rPr lang="en-US" altLang="zh-CN" u="sng" dirty="0">
                <a:hlinkClick r:id="rId2"/>
              </a:rPr>
              <a:t>http://reins.se.sjtu.edu.cn/~chenhp</a:t>
            </a:r>
            <a:r>
              <a:rPr lang="en-US" altLang="zh-CN" dirty="0"/>
              <a:t> </a:t>
            </a:r>
          </a:p>
          <a:p>
            <a:r>
              <a:rPr lang="en-US" altLang="zh-CN" dirty="0"/>
              <a:t>e-mail: chen-hp@sjtu.edu.cn</a:t>
            </a:r>
            <a:endParaRPr lang="zh-CN" altLang="en-US" dirty="0"/>
          </a:p>
        </p:txBody>
      </p:sp>
    </p:spTree>
    <p:extLst>
      <p:ext uri="{BB962C8B-B14F-4D97-AF65-F5344CB8AC3E}">
        <p14:creationId xmlns:p14="http://schemas.microsoft.com/office/powerpoint/2010/main" val="3323072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r>
              <a:rPr lang="zh-CN" altLang="en-US" dirty="0"/>
              <a:t> </a:t>
            </a:r>
            <a:r>
              <a:rPr lang="en-US" altLang="zh-CN" dirty="0"/>
              <a:t>and</a:t>
            </a:r>
            <a:r>
              <a:rPr lang="zh-CN" altLang="en-US" dirty="0"/>
              <a:t> </a:t>
            </a:r>
            <a:r>
              <a:rPr lang="en-US" altLang="zh-CN" dirty="0"/>
              <a:t>Objectives</a:t>
            </a:r>
            <a:endParaRPr lang="zh-CN" altLang="en-US" dirty="0"/>
          </a:p>
        </p:txBody>
      </p:sp>
      <p:sp>
        <p:nvSpPr>
          <p:cNvPr id="3" name="内容占位符 2"/>
          <p:cNvSpPr>
            <a:spLocks noGrp="1"/>
          </p:cNvSpPr>
          <p:nvPr>
            <p:ph idx="1"/>
          </p:nvPr>
        </p:nvSpPr>
        <p:spPr/>
        <p:txBody>
          <a:bodyPr>
            <a:normAutofit/>
          </a:bodyPr>
          <a:lstStyle/>
          <a:p>
            <a:r>
              <a:rPr lang="en-US" altLang="zh-CN" dirty="0"/>
              <a:t>Contents</a:t>
            </a:r>
          </a:p>
          <a:p>
            <a:pPr lvl="1"/>
            <a:r>
              <a:rPr lang="en-US" altLang="zh-CN" dirty="0" err="1"/>
              <a:t>GraphQL</a:t>
            </a:r>
            <a:endParaRPr lang="en-US" altLang="zh-CN" dirty="0"/>
          </a:p>
          <a:p>
            <a:pPr lvl="1"/>
            <a:endParaRPr lang="en-US" altLang="zh-CN" dirty="0"/>
          </a:p>
          <a:p>
            <a:pPr lvl="1"/>
            <a:endParaRPr lang="en-US" altLang="zh-CN" dirty="0"/>
          </a:p>
          <a:p>
            <a:r>
              <a:rPr lang="en-US" altLang="zh-CN" dirty="0"/>
              <a:t>Objectives</a:t>
            </a:r>
          </a:p>
          <a:p>
            <a:pPr lvl="1"/>
            <a:r>
              <a:rPr lang="zh-CN" altLang="en-US" dirty="0">
                <a:latin typeface="DengXian" panose="02010600030101010101" pitchFamily="2" charset="-122"/>
                <a:ea typeface="DengXian" panose="02010600030101010101" pitchFamily="2" charset="-122"/>
              </a:rPr>
              <a:t>能够掌握</a:t>
            </a:r>
            <a:r>
              <a:rPr lang="en-US" altLang="zh-CN" dirty="0" err="1">
                <a:latin typeface="DengXian" panose="02010600030101010101" pitchFamily="2" charset="-122"/>
                <a:ea typeface="DengXian" panose="02010600030101010101" pitchFamily="2" charset="-122"/>
              </a:rPr>
              <a:t>GraphQL</a:t>
            </a:r>
            <a:r>
              <a:rPr lang="zh-CN" altLang="en-US" dirty="0">
                <a:latin typeface="DengXian" panose="02010600030101010101" pitchFamily="2" charset="-122"/>
                <a:ea typeface="DengXian" panose="02010600030101010101" pitchFamily="2" charset="-122"/>
              </a:rPr>
              <a:t>编程模型</a:t>
            </a:r>
            <a:br>
              <a:rPr lang="zh-CN" altLang="en-US" dirty="0"/>
            </a:br>
            <a:endParaRPr lang="en-US" altLang="zh-CN"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24</a:t>
            </a:fld>
            <a:endParaRPr lang="zh-CN" altLang="en-US" dirty="0"/>
          </a:p>
        </p:txBody>
      </p:sp>
      <p:sp>
        <p:nvSpPr>
          <p:cNvPr id="5" name="文本框 4">
            <a:extLst>
              <a:ext uri="{FF2B5EF4-FFF2-40B4-BE49-F238E27FC236}">
                <a16:creationId xmlns:a16="http://schemas.microsoft.com/office/drawing/2014/main" id="{A3E2B626-2F12-6A44-BF6B-6D1B3616EFD7}"/>
              </a:ext>
            </a:extLst>
          </p:cNvPr>
          <p:cNvSpPr txBox="1"/>
          <p:nvPr/>
        </p:nvSpPr>
        <p:spPr>
          <a:xfrm>
            <a:off x="10620375" y="1781175"/>
            <a:ext cx="184731" cy="300082"/>
          </a:xfrm>
          <a:prstGeom prst="rect">
            <a:avLst/>
          </a:prstGeom>
          <a:noFill/>
        </p:spPr>
        <p:txBody>
          <a:bodyPr wrap="none" rtlCol="0">
            <a:spAutoFit/>
          </a:bodyPr>
          <a:lstStyle/>
          <a:p>
            <a:endParaRPr kumimoji="1" lang="zh-CN" altLang="en-US" sz="1350"/>
          </a:p>
        </p:txBody>
      </p:sp>
    </p:spTree>
    <p:extLst>
      <p:ext uri="{BB962C8B-B14F-4D97-AF65-F5344CB8AC3E}">
        <p14:creationId xmlns:p14="http://schemas.microsoft.com/office/powerpoint/2010/main" val="2237986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6DD51-F4E8-5AFC-7EBC-D092ACBF6D38}"/>
              </a:ext>
            </a:extLst>
          </p:cNvPr>
          <p:cNvSpPr>
            <a:spLocks noGrp="1"/>
          </p:cNvSpPr>
          <p:nvPr>
            <p:ph type="title"/>
          </p:nvPr>
        </p:nvSpPr>
        <p:spPr/>
        <p:txBody>
          <a:bodyPr/>
          <a:lstStyle/>
          <a:p>
            <a:r>
              <a:rPr kumimoji="1" lang="en-US" altLang="zh-CN" dirty="0" err="1"/>
              <a:t>GraphQL</a:t>
            </a:r>
            <a:endParaRPr kumimoji="1" lang="zh-CN" altLang="en-US" dirty="0"/>
          </a:p>
        </p:txBody>
      </p:sp>
      <p:sp>
        <p:nvSpPr>
          <p:cNvPr id="3" name="内容占位符 2">
            <a:extLst>
              <a:ext uri="{FF2B5EF4-FFF2-40B4-BE49-F238E27FC236}">
                <a16:creationId xmlns:a16="http://schemas.microsoft.com/office/drawing/2014/main" id="{481515AF-5A56-58CF-6059-B0875EC3926D}"/>
              </a:ext>
            </a:extLst>
          </p:cNvPr>
          <p:cNvSpPr>
            <a:spLocks noGrp="1"/>
          </p:cNvSpPr>
          <p:nvPr>
            <p:ph idx="1"/>
          </p:nvPr>
        </p:nvSpPr>
        <p:spPr/>
        <p:txBody>
          <a:bodyPr/>
          <a:lstStyle/>
          <a:p>
            <a:r>
              <a:rPr kumimoji="1" lang="en" altLang="zh-CN" dirty="0"/>
              <a:t>A query language for your API</a:t>
            </a:r>
          </a:p>
          <a:p>
            <a:pPr lvl="1"/>
            <a:r>
              <a:rPr kumimoji="1" lang="en" altLang="zh-CN" dirty="0" err="1"/>
              <a:t>GraphQL</a:t>
            </a:r>
            <a:r>
              <a:rPr kumimoji="1" lang="en" altLang="zh-CN" dirty="0"/>
              <a:t> is a query language for APIs and a runtime for fulfilling those queries with your existing data. </a:t>
            </a:r>
          </a:p>
          <a:p>
            <a:pPr lvl="1"/>
            <a:r>
              <a:rPr kumimoji="1" lang="en" altLang="zh-CN" dirty="0" err="1"/>
              <a:t>GraphQL</a:t>
            </a:r>
            <a:r>
              <a:rPr kumimoji="1" lang="en" altLang="zh-CN" dirty="0"/>
              <a:t> provides a complete and understandable description of the data in your API, gives clients the power to ask for exactly what they need and nothing more, makes it easier to evolve APIs over time, and enables powerful developer tools.</a:t>
            </a:r>
          </a:p>
          <a:p>
            <a:pPr lvl="1"/>
            <a:endParaRPr kumimoji="1" lang="en" altLang="zh-CN" dirty="0"/>
          </a:p>
          <a:p>
            <a:pPr lvl="1"/>
            <a:r>
              <a:rPr kumimoji="1" lang="en" altLang="zh-CN" dirty="0">
                <a:hlinkClick r:id="rId2"/>
              </a:rPr>
              <a:t>https://graphql.org/</a:t>
            </a:r>
            <a:r>
              <a:rPr kumimoji="1" lang="en" altLang="zh-CN" dirty="0"/>
              <a:t> </a:t>
            </a:r>
            <a:endParaRPr kumimoji="1" lang="zh-CN" altLang="en-US" dirty="0"/>
          </a:p>
        </p:txBody>
      </p:sp>
      <p:sp>
        <p:nvSpPr>
          <p:cNvPr id="4" name="灯片编号占位符 3">
            <a:extLst>
              <a:ext uri="{FF2B5EF4-FFF2-40B4-BE49-F238E27FC236}">
                <a16:creationId xmlns:a16="http://schemas.microsoft.com/office/drawing/2014/main" id="{7E4ABF94-7BAB-5734-58D8-4D3084DB01AD}"/>
              </a:ext>
            </a:extLst>
          </p:cNvPr>
          <p:cNvSpPr>
            <a:spLocks noGrp="1"/>
          </p:cNvSpPr>
          <p:nvPr>
            <p:ph type="sldNum" sz="quarter" idx="12"/>
          </p:nvPr>
        </p:nvSpPr>
        <p:spPr/>
        <p:txBody>
          <a:bodyPr/>
          <a:lstStyle/>
          <a:p>
            <a:fld id="{CB818ED7-1FAF-4BEC-A906-EB6564C334EB}" type="slidenum">
              <a:rPr lang="zh-CN" altLang="en-US" smtClean="0"/>
              <a:pPr/>
              <a:t>25</a:t>
            </a:fld>
            <a:endParaRPr lang="zh-CN" altLang="en-US" dirty="0"/>
          </a:p>
        </p:txBody>
      </p:sp>
      <p:pic>
        <p:nvPicPr>
          <p:cNvPr id="5" name="图片 4">
            <a:extLst>
              <a:ext uri="{FF2B5EF4-FFF2-40B4-BE49-F238E27FC236}">
                <a16:creationId xmlns:a16="http://schemas.microsoft.com/office/drawing/2014/main" id="{B2FB432C-8265-AA82-C5A6-7268D8A67330}"/>
              </a:ext>
            </a:extLst>
          </p:cNvPr>
          <p:cNvPicPr>
            <a:picLocks noChangeAspect="1"/>
          </p:cNvPicPr>
          <p:nvPr/>
        </p:nvPicPr>
        <p:blipFill>
          <a:blip r:embed="rId3"/>
          <a:stretch>
            <a:fillRect/>
          </a:stretch>
        </p:blipFill>
        <p:spPr>
          <a:xfrm>
            <a:off x="6588224" y="3291830"/>
            <a:ext cx="1536700" cy="495300"/>
          </a:xfrm>
          <a:prstGeom prst="rect">
            <a:avLst/>
          </a:prstGeom>
        </p:spPr>
      </p:pic>
    </p:spTree>
    <p:extLst>
      <p:ext uri="{BB962C8B-B14F-4D97-AF65-F5344CB8AC3E}">
        <p14:creationId xmlns:p14="http://schemas.microsoft.com/office/powerpoint/2010/main" val="141625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6DD51-F4E8-5AFC-7EBC-D092ACBF6D38}"/>
              </a:ext>
            </a:extLst>
          </p:cNvPr>
          <p:cNvSpPr>
            <a:spLocks noGrp="1"/>
          </p:cNvSpPr>
          <p:nvPr>
            <p:ph type="title"/>
          </p:nvPr>
        </p:nvSpPr>
        <p:spPr/>
        <p:txBody>
          <a:bodyPr/>
          <a:lstStyle/>
          <a:p>
            <a:r>
              <a:rPr kumimoji="1" lang="en-US" altLang="zh-CN" dirty="0" err="1"/>
              <a:t>GraphQL</a:t>
            </a:r>
            <a:endParaRPr kumimoji="1" lang="zh-CN" altLang="en-US" dirty="0"/>
          </a:p>
        </p:txBody>
      </p:sp>
      <p:sp>
        <p:nvSpPr>
          <p:cNvPr id="3" name="内容占位符 2">
            <a:extLst>
              <a:ext uri="{FF2B5EF4-FFF2-40B4-BE49-F238E27FC236}">
                <a16:creationId xmlns:a16="http://schemas.microsoft.com/office/drawing/2014/main" id="{481515AF-5A56-58CF-6059-B0875EC3926D}"/>
              </a:ext>
            </a:extLst>
          </p:cNvPr>
          <p:cNvSpPr>
            <a:spLocks noGrp="1"/>
          </p:cNvSpPr>
          <p:nvPr>
            <p:ph idx="1"/>
          </p:nvPr>
        </p:nvSpPr>
        <p:spPr/>
        <p:txBody>
          <a:bodyPr/>
          <a:lstStyle/>
          <a:p>
            <a:r>
              <a:rPr kumimoji="1" lang="en" altLang="zh-CN" dirty="0" err="1"/>
              <a:t>GraphQL</a:t>
            </a:r>
            <a:r>
              <a:rPr kumimoji="1" lang="en" altLang="zh-CN" dirty="0"/>
              <a:t> is a query language for your API, and a server-side runtime for executing queries using a type system you define for your data. </a:t>
            </a:r>
          </a:p>
          <a:p>
            <a:pPr lvl="1"/>
            <a:r>
              <a:rPr kumimoji="1" lang="en" altLang="zh-CN" dirty="0" err="1"/>
              <a:t>GraphQL</a:t>
            </a:r>
            <a:r>
              <a:rPr kumimoji="1" lang="en" altLang="zh-CN" dirty="0"/>
              <a:t> isn't tied to any specific database or storage engine and is instead backed by your existing code and data.</a:t>
            </a:r>
          </a:p>
          <a:p>
            <a:pPr lvl="1"/>
            <a:r>
              <a:rPr kumimoji="1" lang="en" altLang="zh-CN" dirty="0"/>
              <a:t>A </a:t>
            </a:r>
            <a:r>
              <a:rPr kumimoji="1" lang="en" altLang="zh-CN" dirty="0" err="1"/>
              <a:t>GraphQL</a:t>
            </a:r>
            <a:r>
              <a:rPr kumimoji="1" lang="en" altLang="zh-CN" dirty="0"/>
              <a:t> service is created by defining types and fields on those types, then providing functions for each field on each type.</a:t>
            </a:r>
          </a:p>
          <a:p>
            <a:endParaRPr kumimoji="1" lang="zh-CN" altLang="en-US" dirty="0"/>
          </a:p>
        </p:txBody>
      </p:sp>
      <p:sp>
        <p:nvSpPr>
          <p:cNvPr id="4" name="灯片编号占位符 3">
            <a:extLst>
              <a:ext uri="{FF2B5EF4-FFF2-40B4-BE49-F238E27FC236}">
                <a16:creationId xmlns:a16="http://schemas.microsoft.com/office/drawing/2014/main" id="{7E4ABF94-7BAB-5734-58D8-4D3084DB01AD}"/>
              </a:ext>
            </a:extLst>
          </p:cNvPr>
          <p:cNvSpPr>
            <a:spLocks noGrp="1"/>
          </p:cNvSpPr>
          <p:nvPr>
            <p:ph type="sldNum" sz="quarter" idx="12"/>
          </p:nvPr>
        </p:nvSpPr>
        <p:spPr/>
        <p:txBody>
          <a:bodyPr/>
          <a:lstStyle/>
          <a:p>
            <a:fld id="{CB818ED7-1FAF-4BEC-A906-EB6564C334EB}" type="slidenum">
              <a:rPr lang="zh-CN" altLang="en-US" smtClean="0"/>
              <a:pPr/>
              <a:t>26</a:t>
            </a:fld>
            <a:endParaRPr lang="zh-CN" altLang="en-US" dirty="0"/>
          </a:p>
        </p:txBody>
      </p:sp>
      <p:sp>
        <p:nvSpPr>
          <p:cNvPr id="7" name="文本框 6">
            <a:extLst>
              <a:ext uri="{FF2B5EF4-FFF2-40B4-BE49-F238E27FC236}">
                <a16:creationId xmlns:a16="http://schemas.microsoft.com/office/drawing/2014/main" id="{62ABF514-64D4-4DDF-BC18-F6C4CEE43B8F}"/>
              </a:ext>
            </a:extLst>
          </p:cNvPr>
          <p:cNvSpPr txBox="1"/>
          <p:nvPr/>
        </p:nvSpPr>
        <p:spPr>
          <a:xfrm>
            <a:off x="1597968" y="2561222"/>
            <a:ext cx="2088232" cy="2031325"/>
          </a:xfrm>
          <a:prstGeom prst="rect">
            <a:avLst/>
          </a:prstGeom>
          <a:noFill/>
        </p:spPr>
        <p:txBody>
          <a:bodyPr wrap="square">
            <a:spAutoFit/>
          </a:bodyPr>
          <a:lstStyle/>
          <a:p>
            <a:r>
              <a:rPr lang="en" altLang="zh-CN" dirty="0">
                <a:solidFill>
                  <a:srgbClr val="B11A04"/>
                </a:solidFill>
                <a:effectLst/>
              </a:rPr>
              <a:t>type</a:t>
            </a:r>
            <a:r>
              <a:rPr lang="en" altLang="zh-CN" dirty="0">
                <a:effectLst/>
              </a:rPr>
              <a:t> Query </a:t>
            </a:r>
            <a:r>
              <a:rPr lang="en" altLang="zh-CN" dirty="0">
                <a:solidFill>
                  <a:srgbClr val="555555"/>
                </a:solidFill>
                <a:effectLst/>
              </a:rPr>
              <a:t>{</a:t>
            </a:r>
            <a:endParaRPr lang="en" altLang="zh-CN" dirty="0"/>
          </a:p>
          <a:p>
            <a:r>
              <a:rPr lang="zh-CN" altLang="en-US" dirty="0">
                <a:solidFill>
                  <a:srgbClr val="1F61A0"/>
                </a:solidFill>
                <a:effectLst/>
              </a:rPr>
              <a:t>    </a:t>
            </a:r>
            <a:r>
              <a:rPr lang="en" altLang="zh-CN" dirty="0">
                <a:solidFill>
                  <a:srgbClr val="1F61A0"/>
                </a:solidFill>
                <a:effectLst/>
              </a:rPr>
              <a:t>me</a:t>
            </a:r>
            <a:r>
              <a:rPr lang="en" altLang="zh-CN" dirty="0">
                <a:solidFill>
                  <a:srgbClr val="555555"/>
                </a:solidFill>
                <a:effectLst/>
              </a:rPr>
              <a:t>:</a:t>
            </a:r>
            <a:r>
              <a:rPr lang="en" altLang="zh-CN" dirty="0">
                <a:effectLst/>
              </a:rPr>
              <a:t> </a:t>
            </a:r>
            <a:r>
              <a:rPr lang="en" altLang="zh-CN" dirty="0">
                <a:solidFill>
                  <a:srgbClr val="CA9800"/>
                </a:solidFill>
                <a:effectLst/>
              </a:rPr>
              <a:t>User</a:t>
            </a:r>
            <a:endParaRPr lang="en" altLang="zh-CN" dirty="0">
              <a:effectLst/>
            </a:endParaRPr>
          </a:p>
          <a:p>
            <a:r>
              <a:rPr lang="en" altLang="zh-CN" dirty="0">
                <a:solidFill>
                  <a:srgbClr val="555555"/>
                </a:solidFill>
                <a:effectLst/>
              </a:rPr>
              <a:t>}</a:t>
            </a:r>
            <a:endParaRPr lang="en" altLang="zh-CN" dirty="0">
              <a:effectLst/>
            </a:endParaRPr>
          </a:p>
          <a:p>
            <a:r>
              <a:rPr lang="en" altLang="zh-CN" dirty="0">
                <a:solidFill>
                  <a:srgbClr val="B11A04"/>
                </a:solidFill>
                <a:effectLst/>
              </a:rPr>
              <a:t>type</a:t>
            </a:r>
            <a:r>
              <a:rPr lang="en" altLang="zh-CN" dirty="0">
                <a:effectLst/>
              </a:rPr>
              <a:t> User </a:t>
            </a:r>
            <a:r>
              <a:rPr lang="en" altLang="zh-CN" dirty="0">
                <a:solidFill>
                  <a:srgbClr val="555555"/>
                </a:solidFill>
                <a:effectLst/>
              </a:rPr>
              <a:t>{</a:t>
            </a:r>
            <a:endParaRPr lang="en" altLang="zh-CN" dirty="0">
              <a:effectLst/>
            </a:endParaRPr>
          </a:p>
          <a:p>
            <a:r>
              <a:rPr lang="zh-CN" altLang="en-US" dirty="0">
                <a:solidFill>
                  <a:srgbClr val="1F61A0"/>
                </a:solidFill>
                <a:effectLst/>
              </a:rPr>
              <a:t>    </a:t>
            </a:r>
            <a:r>
              <a:rPr lang="en" altLang="zh-CN" dirty="0">
                <a:solidFill>
                  <a:srgbClr val="1F61A0"/>
                </a:solidFill>
                <a:effectLst/>
              </a:rPr>
              <a:t>id</a:t>
            </a:r>
            <a:r>
              <a:rPr lang="en" altLang="zh-CN" dirty="0">
                <a:solidFill>
                  <a:srgbClr val="555555"/>
                </a:solidFill>
                <a:effectLst/>
              </a:rPr>
              <a:t>:</a:t>
            </a:r>
            <a:r>
              <a:rPr lang="en" altLang="zh-CN" dirty="0">
                <a:effectLst/>
              </a:rPr>
              <a:t> </a:t>
            </a:r>
            <a:r>
              <a:rPr lang="en" altLang="zh-CN" dirty="0">
                <a:solidFill>
                  <a:srgbClr val="CA9800"/>
                </a:solidFill>
                <a:effectLst/>
              </a:rPr>
              <a:t>ID</a:t>
            </a:r>
            <a:endParaRPr lang="en" altLang="zh-CN" dirty="0">
              <a:effectLst/>
            </a:endParaRPr>
          </a:p>
          <a:p>
            <a:r>
              <a:rPr lang="zh-CN" altLang="en-US" dirty="0">
                <a:solidFill>
                  <a:srgbClr val="1F61A0"/>
                </a:solidFill>
                <a:effectLst/>
              </a:rPr>
              <a:t>    </a:t>
            </a:r>
            <a:r>
              <a:rPr lang="en" altLang="zh-CN" dirty="0">
                <a:solidFill>
                  <a:srgbClr val="1F61A0"/>
                </a:solidFill>
                <a:effectLst/>
              </a:rPr>
              <a:t>name</a:t>
            </a:r>
            <a:r>
              <a:rPr lang="en" altLang="zh-CN" dirty="0">
                <a:solidFill>
                  <a:srgbClr val="555555"/>
                </a:solidFill>
                <a:effectLst/>
              </a:rPr>
              <a:t>:</a:t>
            </a:r>
            <a:r>
              <a:rPr lang="en" altLang="zh-CN" dirty="0">
                <a:effectLst/>
              </a:rPr>
              <a:t> </a:t>
            </a:r>
            <a:r>
              <a:rPr lang="en" altLang="zh-CN" dirty="0">
                <a:solidFill>
                  <a:srgbClr val="CA9800"/>
                </a:solidFill>
                <a:effectLst/>
              </a:rPr>
              <a:t>String</a:t>
            </a:r>
            <a:endParaRPr lang="en" altLang="zh-CN" dirty="0">
              <a:effectLst/>
            </a:endParaRPr>
          </a:p>
          <a:p>
            <a:r>
              <a:rPr lang="en" altLang="zh-CN" dirty="0">
                <a:solidFill>
                  <a:srgbClr val="555555"/>
                </a:solidFill>
                <a:effectLst/>
              </a:rPr>
              <a:t>}</a:t>
            </a:r>
            <a:endParaRPr lang="en" altLang="zh-CN" dirty="0">
              <a:effectLst/>
            </a:endParaRPr>
          </a:p>
        </p:txBody>
      </p:sp>
      <p:sp>
        <p:nvSpPr>
          <p:cNvPr id="9" name="文本框 8">
            <a:extLst>
              <a:ext uri="{FF2B5EF4-FFF2-40B4-BE49-F238E27FC236}">
                <a16:creationId xmlns:a16="http://schemas.microsoft.com/office/drawing/2014/main" id="{FC059B8C-5E9E-D905-C070-204838709F2C}"/>
              </a:ext>
            </a:extLst>
          </p:cNvPr>
          <p:cNvSpPr txBox="1"/>
          <p:nvPr/>
        </p:nvSpPr>
        <p:spPr>
          <a:xfrm>
            <a:off x="4003340" y="2575865"/>
            <a:ext cx="4572000" cy="1754326"/>
          </a:xfrm>
          <a:prstGeom prst="rect">
            <a:avLst/>
          </a:prstGeom>
          <a:noFill/>
        </p:spPr>
        <p:txBody>
          <a:bodyPr wrap="square">
            <a:spAutoFit/>
          </a:bodyPr>
          <a:lstStyle/>
          <a:p>
            <a:r>
              <a:rPr lang="en" altLang="zh-CN" dirty="0">
                <a:solidFill>
                  <a:srgbClr val="B11A04"/>
                </a:solidFill>
                <a:effectLst/>
              </a:rPr>
              <a:t>function</a:t>
            </a:r>
            <a:r>
              <a:rPr lang="en" altLang="zh-CN" dirty="0">
                <a:effectLst/>
              </a:rPr>
              <a:t> </a:t>
            </a:r>
            <a:r>
              <a:rPr lang="en" altLang="zh-CN" dirty="0" err="1">
                <a:solidFill>
                  <a:srgbClr val="B33086"/>
                </a:solidFill>
                <a:effectLst/>
              </a:rPr>
              <a:t>Query_me</a:t>
            </a:r>
            <a:r>
              <a:rPr lang="en" altLang="zh-CN" dirty="0">
                <a:solidFill>
                  <a:srgbClr val="555555"/>
                </a:solidFill>
                <a:effectLst/>
              </a:rPr>
              <a:t>(</a:t>
            </a:r>
            <a:r>
              <a:rPr lang="en" altLang="zh-CN" dirty="0">
                <a:effectLst/>
              </a:rPr>
              <a:t>request</a:t>
            </a:r>
            <a:r>
              <a:rPr lang="en" altLang="zh-CN" dirty="0">
                <a:solidFill>
                  <a:srgbClr val="555555"/>
                </a:solidFill>
                <a:effectLst/>
              </a:rPr>
              <a:t>)</a:t>
            </a:r>
            <a:r>
              <a:rPr lang="en" altLang="zh-CN" dirty="0">
                <a:effectLst/>
              </a:rPr>
              <a:t> </a:t>
            </a:r>
            <a:r>
              <a:rPr lang="en" altLang="zh-CN" dirty="0">
                <a:solidFill>
                  <a:srgbClr val="555555"/>
                </a:solidFill>
                <a:effectLst/>
              </a:rPr>
              <a:t>{</a:t>
            </a:r>
            <a:endParaRPr lang="en" altLang="zh-CN" dirty="0">
              <a:effectLst/>
            </a:endParaRPr>
          </a:p>
          <a:p>
            <a:r>
              <a:rPr lang="zh-CN" altLang="en-US" dirty="0">
                <a:solidFill>
                  <a:srgbClr val="B11A04"/>
                </a:solidFill>
                <a:effectLst/>
              </a:rPr>
              <a:t>    </a:t>
            </a:r>
            <a:r>
              <a:rPr lang="en" altLang="zh-CN" dirty="0">
                <a:solidFill>
                  <a:srgbClr val="B11A04"/>
                </a:solidFill>
                <a:effectLst/>
              </a:rPr>
              <a:t>return</a:t>
            </a:r>
            <a:r>
              <a:rPr lang="en" altLang="zh-CN" dirty="0">
                <a:effectLst/>
              </a:rPr>
              <a:t> </a:t>
            </a:r>
            <a:r>
              <a:rPr lang="en" altLang="zh-CN" dirty="0" err="1">
                <a:effectLst/>
              </a:rPr>
              <a:t>request</a:t>
            </a:r>
            <a:r>
              <a:rPr lang="en" altLang="zh-CN" dirty="0" err="1">
                <a:solidFill>
                  <a:srgbClr val="555555"/>
                </a:solidFill>
                <a:effectLst/>
              </a:rPr>
              <a:t>.</a:t>
            </a:r>
            <a:r>
              <a:rPr lang="en" altLang="zh-CN" dirty="0" err="1">
                <a:effectLst/>
              </a:rPr>
              <a:t>auth</a:t>
            </a:r>
            <a:r>
              <a:rPr lang="en" altLang="zh-CN" dirty="0" err="1">
                <a:solidFill>
                  <a:srgbClr val="555555"/>
                </a:solidFill>
                <a:effectLst/>
              </a:rPr>
              <a:t>.</a:t>
            </a:r>
            <a:r>
              <a:rPr lang="en" altLang="zh-CN" dirty="0" err="1">
                <a:effectLst/>
              </a:rPr>
              <a:t>user</a:t>
            </a:r>
            <a:endParaRPr lang="en" altLang="zh-CN" dirty="0">
              <a:effectLst/>
            </a:endParaRPr>
          </a:p>
          <a:p>
            <a:r>
              <a:rPr lang="en" altLang="zh-CN" dirty="0">
                <a:solidFill>
                  <a:srgbClr val="555555"/>
                </a:solidFill>
                <a:effectLst/>
              </a:rPr>
              <a:t>}</a:t>
            </a:r>
            <a:endParaRPr lang="en" altLang="zh-CN" dirty="0">
              <a:effectLst/>
            </a:endParaRPr>
          </a:p>
          <a:p>
            <a:r>
              <a:rPr lang="en" altLang="zh-CN" dirty="0">
                <a:solidFill>
                  <a:srgbClr val="B11A04"/>
                </a:solidFill>
                <a:effectLst/>
              </a:rPr>
              <a:t>function</a:t>
            </a:r>
            <a:r>
              <a:rPr lang="en" altLang="zh-CN" dirty="0">
                <a:effectLst/>
              </a:rPr>
              <a:t> </a:t>
            </a:r>
            <a:r>
              <a:rPr lang="en" altLang="zh-CN" dirty="0" err="1">
                <a:solidFill>
                  <a:srgbClr val="B33086"/>
                </a:solidFill>
                <a:effectLst/>
              </a:rPr>
              <a:t>User_name</a:t>
            </a:r>
            <a:r>
              <a:rPr lang="en" altLang="zh-CN" dirty="0">
                <a:solidFill>
                  <a:srgbClr val="555555"/>
                </a:solidFill>
                <a:effectLst/>
              </a:rPr>
              <a:t>(</a:t>
            </a:r>
            <a:r>
              <a:rPr lang="en" altLang="zh-CN" dirty="0">
                <a:effectLst/>
              </a:rPr>
              <a:t>user</a:t>
            </a:r>
            <a:r>
              <a:rPr lang="en" altLang="zh-CN" dirty="0">
                <a:solidFill>
                  <a:srgbClr val="555555"/>
                </a:solidFill>
                <a:effectLst/>
              </a:rPr>
              <a:t>)</a:t>
            </a:r>
            <a:r>
              <a:rPr lang="en" altLang="zh-CN" dirty="0">
                <a:effectLst/>
              </a:rPr>
              <a:t> </a:t>
            </a:r>
            <a:r>
              <a:rPr lang="en" altLang="zh-CN" dirty="0">
                <a:solidFill>
                  <a:srgbClr val="555555"/>
                </a:solidFill>
                <a:effectLst/>
              </a:rPr>
              <a:t>{</a:t>
            </a:r>
            <a:endParaRPr lang="en" altLang="zh-CN" dirty="0">
              <a:effectLst/>
            </a:endParaRPr>
          </a:p>
          <a:p>
            <a:r>
              <a:rPr lang="zh-CN" altLang="en-US" dirty="0">
                <a:solidFill>
                  <a:srgbClr val="B11A04"/>
                </a:solidFill>
                <a:effectLst/>
              </a:rPr>
              <a:t>    </a:t>
            </a:r>
            <a:r>
              <a:rPr lang="en" altLang="zh-CN" dirty="0">
                <a:solidFill>
                  <a:srgbClr val="B11A04"/>
                </a:solidFill>
                <a:effectLst/>
              </a:rPr>
              <a:t>return</a:t>
            </a:r>
            <a:r>
              <a:rPr lang="en" altLang="zh-CN" dirty="0">
                <a:effectLst/>
              </a:rPr>
              <a:t> </a:t>
            </a:r>
            <a:r>
              <a:rPr lang="en" altLang="zh-CN" dirty="0" err="1">
                <a:effectLst/>
              </a:rPr>
              <a:t>user</a:t>
            </a:r>
            <a:r>
              <a:rPr lang="en" altLang="zh-CN" dirty="0" err="1">
                <a:solidFill>
                  <a:srgbClr val="555555"/>
                </a:solidFill>
                <a:effectLst/>
              </a:rPr>
              <a:t>.</a:t>
            </a:r>
            <a:r>
              <a:rPr lang="en" altLang="zh-CN" dirty="0" err="1">
                <a:solidFill>
                  <a:srgbClr val="B33086"/>
                </a:solidFill>
                <a:effectLst/>
              </a:rPr>
              <a:t>getName</a:t>
            </a:r>
            <a:r>
              <a:rPr lang="en" altLang="zh-CN" dirty="0">
                <a:solidFill>
                  <a:srgbClr val="555555"/>
                </a:solidFill>
                <a:effectLst/>
              </a:rPr>
              <a:t>()</a:t>
            </a:r>
            <a:endParaRPr lang="en" altLang="zh-CN" dirty="0">
              <a:effectLst/>
            </a:endParaRPr>
          </a:p>
          <a:p>
            <a:r>
              <a:rPr lang="en" altLang="zh-CN" dirty="0">
                <a:solidFill>
                  <a:srgbClr val="555555"/>
                </a:solidFill>
                <a:effectLst/>
              </a:rPr>
              <a:t>}</a:t>
            </a:r>
            <a:endParaRPr lang="en" altLang="zh-CN" dirty="0">
              <a:effectLst/>
            </a:endParaRPr>
          </a:p>
        </p:txBody>
      </p:sp>
    </p:spTree>
    <p:extLst>
      <p:ext uri="{BB962C8B-B14F-4D97-AF65-F5344CB8AC3E}">
        <p14:creationId xmlns:p14="http://schemas.microsoft.com/office/powerpoint/2010/main" val="2473758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E6DD51-F4E8-5AFC-7EBC-D092ACBF6D38}"/>
              </a:ext>
            </a:extLst>
          </p:cNvPr>
          <p:cNvSpPr>
            <a:spLocks noGrp="1"/>
          </p:cNvSpPr>
          <p:nvPr>
            <p:ph type="title"/>
          </p:nvPr>
        </p:nvSpPr>
        <p:spPr/>
        <p:txBody>
          <a:bodyPr/>
          <a:lstStyle/>
          <a:p>
            <a:r>
              <a:rPr kumimoji="1" lang="en-US" altLang="zh-CN" dirty="0" err="1"/>
              <a:t>GraphQL</a:t>
            </a:r>
            <a:endParaRPr kumimoji="1" lang="zh-CN" altLang="en-US" dirty="0"/>
          </a:p>
        </p:txBody>
      </p:sp>
      <p:sp>
        <p:nvSpPr>
          <p:cNvPr id="3" name="内容占位符 2">
            <a:extLst>
              <a:ext uri="{FF2B5EF4-FFF2-40B4-BE49-F238E27FC236}">
                <a16:creationId xmlns:a16="http://schemas.microsoft.com/office/drawing/2014/main" id="{481515AF-5A56-58CF-6059-B0875EC3926D}"/>
              </a:ext>
            </a:extLst>
          </p:cNvPr>
          <p:cNvSpPr>
            <a:spLocks noGrp="1"/>
          </p:cNvSpPr>
          <p:nvPr>
            <p:ph idx="1"/>
          </p:nvPr>
        </p:nvSpPr>
        <p:spPr/>
        <p:txBody>
          <a:bodyPr/>
          <a:lstStyle/>
          <a:p>
            <a:r>
              <a:rPr kumimoji="1" lang="en" altLang="zh-CN" dirty="0"/>
              <a:t>After a </a:t>
            </a:r>
            <a:r>
              <a:rPr kumimoji="1" lang="en" altLang="zh-CN" dirty="0" err="1"/>
              <a:t>GraphQL</a:t>
            </a:r>
            <a:r>
              <a:rPr kumimoji="1" lang="en" altLang="zh-CN" dirty="0"/>
              <a:t> service is running (typically at a URL on a web service), </a:t>
            </a:r>
          </a:p>
          <a:p>
            <a:pPr lvl="1"/>
            <a:r>
              <a:rPr kumimoji="1" lang="en" altLang="zh-CN" dirty="0"/>
              <a:t>it can receive </a:t>
            </a:r>
            <a:r>
              <a:rPr kumimoji="1" lang="en" altLang="zh-CN" dirty="0" err="1"/>
              <a:t>GraphQL</a:t>
            </a:r>
            <a:r>
              <a:rPr kumimoji="1" lang="en" altLang="zh-CN" dirty="0"/>
              <a:t> queries to validate and execute. </a:t>
            </a:r>
          </a:p>
          <a:p>
            <a:pPr lvl="1"/>
            <a:r>
              <a:rPr kumimoji="1" lang="en" altLang="zh-CN" dirty="0"/>
              <a:t>The service first checks a query to ensure it only refers to the types and fields defined, and then runs the provided functions to produce a result.</a:t>
            </a:r>
            <a:endParaRPr kumimoji="1" lang="zh-CN" altLang="en-US" dirty="0"/>
          </a:p>
        </p:txBody>
      </p:sp>
      <p:sp>
        <p:nvSpPr>
          <p:cNvPr id="4" name="灯片编号占位符 3">
            <a:extLst>
              <a:ext uri="{FF2B5EF4-FFF2-40B4-BE49-F238E27FC236}">
                <a16:creationId xmlns:a16="http://schemas.microsoft.com/office/drawing/2014/main" id="{7E4ABF94-7BAB-5734-58D8-4D3084DB01AD}"/>
              </a:ext>
            </a:extLst>
          </p:cNvPr>
          <p:cNvSpPr>
            <a:spLocks noGrp="1"/>
          </p:cNvSpPr>
          <p:nvPr>
            <p:ph type="sldNum" sz="quarter" idx="12"/>
          </p:nvPr>
        </p:nvSpPr>
        <p:spPr/>
        <p:txBody>
          <a:bodyPr/>
          <a:lstStyle/>
          <a:p>
            <a:fld id="{CB818ED7-1FAF-4BEC-A906-EB6564C334EB}" type="slidenum">
              <a:rPr lang="zh-CN" altLang="en-US" smtClean="0"/>
              <a:pPr/>
              <a:t>27</a:t>
            </a:fld>
            <a:endParaRPr lang="zh-CN" altLang="en-US" dirty="0"/>
          </a:p>
        </p:txBody>
      </p:sp>
      <p:sp>
        <p:nvSpPr>
          <p:cNvPr id="6" name="文本框 5">
            <a:extLst>
              <a:ext uri="{FF2B5EF4-FFF2-40B4-BE49-F238E27FC236}">
                <a16:creationId xmlns:a16="http://schemas.microsoft.com/office/drawing/2014/main" id="{FF04E325-A2AB-FA29-615E-9662A681FF16}"/>
              </a:ext>
            </a:extLst>
          </p:cNvPr>
          <p:cNvSpPr txBox="1"/>
          <p:nvPr/>
        </p:nvSpPr>
        <p:spPr>
          <a:xfrm>
            <a:off x="1637928" y="2283718"/>
            <a:ext cx="4572000" cy="1477328"/>
          </a:xfrm>
          <a:prstGeom prst="rect">
            <a:avLst/>
          </a:prstGeom>
          <a:noFill/>
        </p:spPr>
        <p:txBody>
          <a:bodyPr wrap="square">
            <a:spAutoFit/>
          </a:bodyPr>
          <a:lstStyle/>
          <a:p>
            <a:r>
              <a:rPr lang="en" altLang="zh-CN" dirty="0">
                <a:solidFill>
                  <a:srgbClr val="555555"/>
                </a:solidFill>
                <a:effectLst/>
              </a:rPr>
              <a:t>{</a:t>
            </a:r>
            <a:endParaRPr lang="en" altLang="zh-CN" dirty="0">
              <a:effectLst/>
            </a:endParaRPr>
          </a:p>
          <a:p>
            <a:r>
              <a:rPr lang="zh-CN" altLang="en-US" dirty="0">
                <a:effectLst/>
              </a:rPr>
              <a:t>    </a:t>
            </a:r>
            <a:r>
              <a:rPr lang="en" altLang="zh-CN" dirty="0">
                <a:effectLst/>
              </a:rPr>
              <a:t>me </a:t>
            </a:r>
            <a:r>
              <a:rPr lang="en" altLang="zh-CN" dirty="0">
                <a:solidFill>
                  <a:srgbClr val="555555"/>
                </a:solidFill>
                <a:effectLst/>
              </a:rPr>
              <a:t>{</a:t>
            </a:r>
            <a:endParaRPr lang="en" altLang="zh-CN" dirty="0">
              <a:effectLst/>
            </a:endParaRPr>
          </a:p>
          <a:p>
            <a:r>
              <a:rPr lang="zh-CN" altLang="en-US" dirty="0">
                <a:effectLst/>
              </a:rPr>
              <a:t>       </a:t>
            </a:r>
            <a:r>
              <a:rPr lang="en" altLang="zh-CN" dirty="0">
                <a:effectLst/>
              </a:rPr>
              <a:t>name</a:t>
            </a:r>
          </a:p>
          <a:p>
            <a:r>
              <a:rPr lang="zh-CN" altLang="en-US" dirty="0">
                <a:solidFill>
                  <a:srgbClr val="555555"/>
                </a:solidFill>
                <a:effectLst/>
              </a:rPr>
              <a:t>    </a:t>
            </a:r>
            <a:r>
              <a:rPr lang="en" altLang="zh-CN" dirty="0">
                <a:solidFill>
                  <a:srgbClr val="555555"/>
                </a:solidFill>
                <a:effectLst/>
              </a:rPr>
              <a:t>}</a:t>
            </a:r>
            <a:endParaRPr lang="en" altLang="zh-CN" dirty="0">
              <a:effectLst/>
            </a:endParaRPr>
          </a:p>
          <a:p>
            <a:r>
              <a:rPr lang="en" altLang="zh-CN" dirty="0">
                <a:solidFill>
                  <a:srgbClr val="555555"/>
                </a:solidFill>
                <a:effectLst/>
              </a:rPr>
              <a:t>}</a:t>
            </a:r>
            <a:endParaRPr lang="en" altLang="zh-CN" dirty="0">
              <a:effectLst/>
            </a:endParaRPr>
          </a:p>
        </p:txBody>
      </p:sp>
      <p:sp>
        <p:nvSpPr>
          <p:cNvPr id="10" name="文本框 9">
            <a:extLst>
              <a:ext uri="{FF2B5EF4-FFF2-40B4-BE49-F238E27FC236}">
                <a16:creationId xmlns:a16="http://schemas.microsoft.com/office/drawing/2014/main" id="{CD8A6C0A-4F5C-BDC1-A756-6A34F8C7D418}"/>
              </a:ext>
            </a:extLst>
          </p:cNvPr>
          <p:cNvSpPr txBox="1"/>
          <p:nvPr/>
        </p:nvSpPr>
        <p:spPr>
          <a:xfrm>
            <a:off x="3744416" y="2283718"/>
            <a:ext cx="4572000" cy="1477328"/>
          </a:xfrm>
          <a:prstGeom prst="rect">
            <a:avLst/>
          </a:prstGeom>
          <a:noFill/>
        </p:spPr>
        <p:txBody>
          <a:bodyPr wrap="square">
            <a:spAutoFit/>
          </a:bodyPr>
          <a:lstStyle/>
          <a:p>
            <a:r>
              <a:rPr lang="en" altLang="zh-CN" dirty="0">
                <a:solidFill>
                  <a:srgbClr val="555555"/>
                </a:solidFill>
                <a:effectLst/>
              </a:rPr>
              <a:t>{</a:t>
            </a:r>
            <a:endParaRPr lang="en" altLang="zh-CN" dirty="0">
              <a:effectLst/>
            </a:endParaRPr>
          </a:p>
          <a:p>
            <a:r>
              <a:rPr lang="zh-CN" altLang="en-US" dirty="0">
                <a:solidFill>
                  <a:srgbClr val="1F61A0"/>
                </a:solidFill>
                <a:effectLst/>
              </a:rPr>
              <a:t>    </a:t>
            </a:r>
            <a:r>
              <a:rPr lang="en" altLang="zh-CN" dirty="0">
                <a:solidFill>
                  <a:srgbClr val="1F61A0"/>
                </a:solidFill>
                <a:effectLst/>
              </a:rPr>
              <a:t>"me"</a:t>
            </a:r>
            <a:r>
              <a:rPr lang="en" altLang="zh-CN" dirty="0">
                <a:solidFill>
                  <a:srgbClr val="555555"/>
                </a:solidFill>
                <a:effectLst/>
              </a:rPr>
              <a:t>:</a:t>
            </a:r>
            <a:r>
              <a:rPr lang="en" altLang="zh-CN" dirty="0">
                <a:effectLst/>
              </a:rPr>
              <a:t> </a:t>
            </a:r>
            <a:r>
              <a:rPr lang="en" altLang="zh-CN" dirty="0">
                <a:solidFill>
                  <a:srgbClr val="555555"/>
                </a:solidFill>
                <a:effectLst/>
              </a:rPr>
              <a:t>{</a:t>
            </a:r>
            <a:endParaRPr lang="en" altLang="zh-CN" dirty="0">
              <a:effectLst/>
            </a:endParaRPr>
          </a:p>
          <a:p>
            <a:r>
              <a:rPr lang="zh-CN" altLang="en-US" dirty="0">
                <a:solidFill>
                  <a:srgbClr val="1F61A0"/>
                </a:solidFill>
                <a:effectLst/>
              </a:rPr>
              <a:t>       </a:t>
            </a:r>
            <a:r>
              <a:rPr lang="en" altLang="zh-CN" dirty="0">
                <a:solidFill>
                  <a:srgbClr val="1F61A0"/>
                </a:solidFill>
                <a:effectLst/>
              </a:rPr>
              <a:t>"name"</a:t>
            </a:r>
            <a:r>
              <a:rPr lang="en" altLang="zh-CN" dirty="0">
                <a:solidFill>
                  <a:srgbClr val="555555"/>
                </a:solidFill>
                <a:effectLst/>
              </a:rPr>
              <a:t>:</a:t>
            </a:r>
            <a:r>
              <a:rPr lang="en" altLang="zh-CN" dirty="0">
                <a:effectLst/>
              </a:rPr>
              <a:t> </a:t>
            </a:r>
            <a:r>
              <a:rPr lang="en" altLang="zh-CN" dirty="0">
                <a:solidFill>
                  <a:srgbClr val="D64292"/>
                </a:solidFill>
                <a:effectLst/>
              </a:rPr>
              <a:t>"Luke Skywalker"</a:t>
            </a:r>
            <a:endParaRPr lang="en" altLang="zh-CN" dirty="0">
              <a:effectLst/>
            </a:endParaRPr>
          </a:p>
          <a:p>
            <a:r>
              <a:rPr lang="zh-CN" altLang="en-US" dirty="0">
                <a:solidFill>
                  <a:srgbClr val="555555"/>
                </a:solidFill>
                <a:effectLst/>
              </a:rPr>
              <a:t>    </a:t>
            </a:r>
            <a:r>
              <a:rPr lang="en" altLang="zh-CN" dirty="0">
                <a:solidFill>
                  <a:srgbClr val="555555"/>
                </a:solidFill>
                <a:effectLst/>
              </a:rPr>
              <a:t>}</a:t>
            </a:r>
            <a:endParaRPr lang="en" altLang="zh-CN" dirty="0">
              <a:effectLst/>
            </a:endParaRPr>
          </a:p>
          <a:p>
            <a:r>
              <a:rPr lang="en" altLang="zh-CN" dirty="0">
                <a:solidFill>
                  <a:srgbClr val="555555"/>
                </a:solidFill>
                <a:effectLst/>
              </a:rPr>
              <a:t>}</a:t>
            </a:r>
            <a:endParaRPr lang="en" altLang="zh-CN" dirty="0">
              <a:effectLst/>
            </a:endParaRPr>
          </a:p>
        </p:txBody>
      </p:sp>
    </p:spTree>
    <p:extLst>
      <p:ext uri="{BB962C8B-B14F-4D97-AF65-F5344CB8AC3E}">
        <p14:creationId xmlns:p14="http://schemas.microsoft.com/office/powerpoint/2010/main" val="20227015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C3833-B25A-3DE0-5D01-1598FC3605A6}"/>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E0C58907-5F7C-5EBA-4FDD-C7E68EC94860}"/>
              </a:ext>
            </a:extLst>
          </p:cNvPr>
          <p:cNvSpPr>
            <a:spLocks noGrp="1"/>
          </p:cNvSpPr>
          <p:nvPr>
            <p:ph idx="1"/>
          </p:nvPr>
        </p:nvSpPr>
        <p:spPr/>
        <p:txBody>
          <a:bodyPr/>
          <a:lstStyle/>
          <a:p>
            <a:r>
              <a:rPr kumimoji="1" lang="en" altLang="zh-CN" dirty="0"/>
              <a:t>Fields</a:t>
            </a:r>
          </a:p>
          <a:p>
            <a:pPr lvl="1"/>
            <a:r>
              <a:rPr kumimoji="1" lang="en" altLang="zh-CN" dirty="0"/>
              <a:t>At its simplest, </a:t>
            </a:r>
            <a:r>
              <a:rPr kumimoji="1" lang="en" altLang="zh-CN" dirty="0" err="1"/>
              <a:t>GraphQL</a:t>
            </a:r>
            <a:r>
              <a:rPr kumimoji="1" lang="en" altLang="zh-CN" dirty="0"/>
              <a:t> is about asking for specific fields on objects.</a:t>
            </a:r>
          </a:p>
          <a:p>
            <a:pPr lvl="1"/>
            <a:endParaRPr kumimoji="1" lang="en" altLang="zh-CN" dirty="0"/>
          </a:p>
          <a:p>
            <a:pPr lvl="1"/>
            <a:endParaRPr kumimoji="1" lang="en" altLang="zh-CN" dirty="0"/>
          </a:p>
          <a:p>
            <a:pPr lvl="1"/>
            <a:endParaRPr kumimoji="1" lang="en" altLang="zh-CN" dirty="0"/>
          </a:p>
          <a:p>
            <a:pPr lvl="1"/>
            <a:endParaRPr kumimoji="1" lang="en" altLang="zh-CN" dirty="0"/>
          </a:p>
          <a:p>
            <a:pPr lvl="1"/>
            <a:endParaRPr kumimoji="1" lang="en" altLang="zh-CN" dirty="0"/>
          </a:p>
        </p:txBody>
      </p:sp>
      <p:sp>
        <p:nvSpPr>
          <p:cNvPr id="4" name="灯片编号占位符 3">
            <a:extLst>
              <a:ext uri="{FF2B5EF4-FFF2-40B4-BE49-F238E27FC236}">
                <a16:creationId xmlns:a16="http://schemas.microsoft.com/office/drawing/2014/main" id="{A68B51F2-D0A7-5640-BC77-68A3E56AB2A8}"/>
              </a:ext>
            </a:extLst>
          </p:cNvPr>
          <p:cNvSpPr>
            <a:spLocks noGrp="1"/>
          </p:cNvSpPr>
          <p:nvPr>
            <p:ph type="sldNum" sz="quarter" idx="12"/>
          </p:nvPr>
        </p:nvSpPr>
        <p:spPr/>
        <p:txBody>
          <a:bodyPr/>
          <a:lstStyle/>
          <a:p>
            <a:fld id="{CB818ED7-1FAF-4BEC-A906-EB6564C334EB}" type="slidenum">
              <a:rPr lang="zh-CN" altLang="en-US" smtClean="0"/>
              <a:pPr/>
              <a:t>28</a:t>
            </a:fld>
            <a:endParaRPr lang="zh-CN" altLang="en-US" dirty="0"/>
          </a:p>
        </p:txBody>
      </p:sp>
      <p:pic>
        <p:nvPicPr>
          <p:cNvPr id="13" name="图片 12">
            <a:extLst>
              <a:ext uri="{FF2B5EF4-FFF2-40B4-BE49-F238E27FC236}">
                <a16:creationId xmlns:a16="http://schemas.microsoft.com/office/drawing/2014/main" id="{D9F5F28B-BE8A-FA19-8704-8D835CAF1C24}"/>
              </a:ext>
            </a:extLst>
          </p:cNvPr>
          <p:cNvPicPr>
            <a:picLocks noChangeAspect="1"/>
          </p:cNvPicPr>
          <p:nvPr/>
        </p:nvPicPr>
        <p:blipFill>
          <a:blip r:embed="rId2"/>
          <a:stretch>
            <a:fillRect/>
          </a:stretch>
        </p:blipFill>
        <p:spPr>
          <a:xfrm>
            <a:off x="481680" y="1851670"/>
            <a:ext cx="8415586" cy="1641501"/>
          </a:xfrm>
          <a:prstGeom prst="rect">
            <a:avLst/>
          </a:prstGeom>
        </p:spPr>
      </p:pic>
    </p:spTree>
    <p:extLst>
      <p:ext uri="{BB962C8B-B14F-4D97-AF65-F5344CB8AC3E}">
        <p14:creationId xmlns:p14="http://schemas.microsoft.com/office/powerpoint/2010/main" val="1412919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C3833-B25A-3DE0-5D01-1598FC3605A6}"/>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E0C58907-5F7C-5EBA-4FDD-C7E68EC94860}"/>
              </a:ext>
            </a:extLst>
          </p:cNvPr>
          <p:cNvSpPr>
            <a:spLocks noGrp="1"/>
          </p:cNvSpPr>
          <p:nvPr>
            <p:ph idx="1"/>
          </p:nvPr>
        </p:nvSpPr>
        <p:spPr/>
        <p:txBody>
          <a:bodyPr/>
          <a:lstStyle/>
          <a:p>
            <a:r>
              <a:rPr kumimoji="1" lang="en" altLang="zh-CN" dirty="0"/>
              <a:t>Fields</a:t>
            </a:r>
          </a:p>
          <a:p>
            <a:pPr lvl="1"/>
            <a:r>
              <a:rPr kumimoji="1" lang="en" altLang="zh-CN" dirty="0" err="1"/>
              <a:t>GraphQL</a:t>
            </a:r>
            <a:r>
              <a:rPr kumimoji="1" lang="en" altLang="zh-CN" dirty="0"/>
              <a:t> queries can traverse related objects and their fields, letting clients fetch lots of related data in one request, instead of making several roundtrips as one would need in a classic REST architecture.</a:t>
            </a:r>
            <a:endParaRPr kumimoji="1" lang="zh-CN" altLang="en-US" dirty="0"/>
          </a:p>
        </p:txBody>
      </p:sp>
      <p:sp>
        <p:nvSpPr>
          <p:cNvPr id="4" name="灯片编号占位符 3">
            <a:extLst>
              <a:ext uri="{FF2B5EF4-FFF2-40B4-BE49-F238E27FC236}">
                <a16:creationId xmlns:a16="http://schemas.microsoft.com/office/drawing/2014/main" id="{A68B51F2-D0A7-5640-BC77-68A3E56AB2A8}"/>
              </a:ext>
            </a:extLst>
          </p:cNvPr>
          <p:cNvSpPr>
            <a:spLocks noGrp="1"/>
          </p:cNvSpPr>
          <p:nvPr>
            <p:ph type="sldNum" sz="quarter" idx="12"/>
          </p:nvPr>
        </p:nvSpPr>
        <p:spPr/>
        <p:txBody>
          <a:bodyPr/>
          <a:lstStyle/>
          <a:p>
            <a:fld id="{CB818ED7-1FAF-4BEC-A906-EB6564C334EB}" type="slidenum">
              <a:rPr lang="zh-CN" altLang="en-US" smtClean="0"/>
              <a:pPr/>
              <a:t>29</a:t>
            </a:fld>
            <a:endParaRPr lang="zh-CN" altLang="en-US" dirty="0"/>
          </a:p>
        </p:txBody>
      </p:sp>
      <p:pic>
        <p:nvPicPr>
          <p:cNvPr id="16" name="图片 15">
            <a:extLst>
              <a:ext uri="{FF2B5EF4-FFF2-40B4-BE49-F238E27FC236}">
                <a16:creationId xmlns:a16="http://schemas.microsoft.com/office/drawing/2014/main" id="{93ECC3A5-979C-3C51-EAC0-EFF7E82598A6}"/>
              </a:ext>
            </a:extLst>
          </p:cNvPr>
          <p:cNvPicPr>
            <a:picLocks noChangeAspect="1"/>
          </p:cNvPicPr>
          <p:nvPr/>
        </p:nvPicPr>
        <p:blipFill>
          <a:blip r:embed="rId2"/>
          <a:stretch>
            <a:fillRect/>
          </a:stretch>
        </p:blipFill>
        <p:spPr>
          <a:xfrm>
            <a:off x="1836812" y="2023245"/>
            <a:ext cx="5470376" cy="1512442"/>
          </a:xfrm>
          <a:prstGeom prst="rect">
            <a:avLst/>
          </a:prstGeom>
        </p:spPr>
      </p:pic>
      <p:pic>
        <p:nvPicPr>
          <p:cNvPr id="17" name="图片 16">
            <a:extLst>
              <a:ext uri="{FF2B5EF4-FFF2-40B4-BE49-F238E27FC236}">
                <a16:creationId xmlns:a16="http://schemas.microsoft.com/office/drawing/2014/main" id="{4D9C20A1-DE46-AF55-4D68-0C0298A0C536}"/>
              </a:ext>
            </a:extLst>
          </p:cNvPr>
          <p:cNvPicPr>
            <a:picLocks noChangeAspect="1"/>
          </p:cNvPicPr>
          <p:nvPr/>
        </p:nvPicPr>
        <p:blipFill>
          <a:blip r:embed="rId3"/>
          <a:stretch>
            <a:fillRect/>
          </a:stretch>
        </p:blipFill>
        <p:spPr>
          <a:xfrm>
            <a:off x="4547812" y="3535687"/>
            <a:ext cx="2759376" cy="1096191"/>
          </a:xfrm>
          <a:prstGeom prst="rect">
            <a:avLst/>
          </a:prstGeom>
        </p:spPr>
      </p:pic>
      <p:pic>
        <p:nvPicPr>
          <p:cNvPr id="5" name="图片 4">
            <a:extLst>
              <a:ext uri="{FF2B5EF4-FFF2-40B4-BE49-F238E27FC236}">
                <a16:creationId xmlns:a16="http://schemas.microsoft.com/office/drawing/2014/main" id="{4B963092-7167-CC9A-1F35-57E10842C11F}"/>
              </a:ext>
            </a:extLst>
          </p:cNvPr>
          <p:cNvPicPr>
            <a:picLocks noChangeAspect="1"/>
          </p:cNvPicPr>
          <p:nvPr/>
        </p:nvPicPr>
        <p:blipFill>
          <a:blip r:embed="rId4"/>
          <a:stretch>
            <a:fillRect/>
          </a:stretch>
        </p:blipFill>
        <p:spPr>
          <a:xfrm>
            <a:off x="1746378" y="1955770"/>
            <a:ext cx="2825621" cy="1579917"/>
          </a:xfrm>
          <a:prstGeom prst="rect">
            <a:avLst/>
          </a:prstGeom>
        </p:spPr>
      </p:pic>
    </p:spTree>
    <p:extLst>
      <p:ext uri="{BB962C8B-B14F-4D97-AF65-F5344CB8AC3E}">
        <p14:creationId xmlns:p14="http://schemas.microsoft.com/office/powerpoint/2010/main" val="3619601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dirty="0"/>
              <a:t>What is cloud computing?</a:t>
            </a:r>
            <a:endParaRPr lang="zh-CN" altLang="en-US" dirty="0"/>
          </a:p>
        </p:txBody>
      </p:sp>
      <p:sp>
        <p:nvSpPr>
          <p:cNvPr id="6147" name="内容占位符 2"/>
          <p:cNvSpPr>
            <a:spLocks noGrp="1"/>
          </p:cNvSpPr>
          <p:nvPr>
            <p:ph idx="1"/>
          </p:nvPr>
        </p:nvSpPr>
        <p:spPr/>
        <p:txBody>
          <a:bodyPr>
            <a:normAutofit/>
          </a:bodyPr>
          <a:lstStyle/>
          <a:p>
            <a:r>
              <a:rPr lang="en-US" altLang="zh-CN" dirty="0"/>
              <a:t>There is little consensus on how to define the Cloud</a:t>
            </a:r>
          </a:p>
          <a:p>
            <a:pPr lvl="1"/>
            <a:r>
              <a:rPr lang="en-US" altLang="zh-CN" sz="1600" dirty="0"/>
              <a:t>A </a:t>
            </a:r>
            <a:r>
              <a:rPr lang="en-US" altLang="zh-CN" sz="1600" dirty="0">
                <a:solidFill>
                  <a:srgbClr val="FF0000"/>
                </a:solidFill>
              </a:rPr>
              <a:t>large-scale distributed computing paradigm </a:t>
            </a:r>
            <a:r>
              <a:rPr lang="en-US" altLang="zh-CN" sz="1600" dirty="0"/>
              <a:t>that is driven by economies of scale, in which a pool of abstracted, virtualized, dynamically-scalable, managed computing power, storage, platforms, and services are delivered on demand to external customers over the Internet.</a:t>
            </a:r>
          </a:p>
          <a:p>
            <a:pPr lvl="2"/>
            <a:r>
              <a:rPr lang="en-US" altLang="zh-CN" sz="1600" dirty="0"/>
              <a:t>In “</a:t>
            </a:r>
            <a:r>
              <a:rPr lang="en-US" altLang="zh-CN" sz="1600" i="1" dirty="0"/>
              <a:t>Cloud Computing and Grid Computing 360-Degree Compared”</a:t>
            </a:r>
          </a:p>
          <a:p>
            <a:pPr lvl="1"/>
            <a:endParaRPr lang="en-US" altLang="zh-CN" sz="1600" dirty="0"/>
          </a:p>
          <a:p>
            <a:pPr lvl="1"/>
            <a:r>
              <a:rPr lang="en-US" altLang="zh-CN" sz="1600" dirty="0"/>
              <a:t>Cloud Computing refers to both </a:t>
            </a:r>
            <a:r>
              <a:rPr lang="en-US" altLang="zh-CN" sz="1600" dirty="0">
                <a:solidFill>
                  <a:srgbClr val="FF0000"/>
                </a:solidFill>
              </a:rPr>
              <a:t>the applications delivered as services over the Internet and the hardware and systems software in the datacenters that provide those services.</a:t>
            </a:r>
            <a:r>
              <a:rPr lang="en-US" altLang="zh-CN" sz="1600" dirty="0"/>
              <a:t> The services themselves have long been referred to as Software as a Service (SaaS), so we use that term. The datacenter hardware and software is what we will call a Cloud.</a:t>
            </a:r>
          </a:p>
          <a:p>
            <a:pPr lvl="2"/>
            <a:r>
              <a:rPr lang="en-US" altLang="zh-CN" sz="1600" dirty="0"/>
              <a:t>In “</a:t>
            </a:r>
            <a:r>
              <a:rPr lang="en-US" altLang="zh-CN" sz="1600" i="1" dirty="0"/>
              <a:t>Above the Clouds: A Berkeley View of Cloud Computing</a:t>
            </a:r>
            <a:r>
              <a:rPr lang="en-US" altLang="zh-CN" sz="1600" dirty="0"/>
              <a:t>”</a:t>
            </a:r>
          </a:p>
        </p:txBody>
      </p:sp>
      <p:sp>
        <p:nvSpPr>
          <p:cNvPr id="2" name="灯片编号占位符 1"/>
          <p:cNvSpPr>
            <a:spLocks noGrp="1"/>
          </p:cNvSpPr>
          <p:nvPr>
            <p:ph type="sldNum" sz="quarter" idx="12"/>
          </p:nvPr>
        </p:nvSpPr>
        <p:spPr/>
        <p:txBody>
          <a:bodyPr/>
          <a:lstStyle/>
          <a:p>
            <a:fld id="{CB818ED7-1FAF-4BEC-A906-EB6564C334EB}" type="slidenum">
              <a:rPr lang="zh-CN" altLang="en-US" smtClean="0"/>
              <a:pPr/>
              <a:t>3</a:t>
            </a:fld>
            <a:endParaRPr lang="zh-CN" altLang="en-US" dirty="0"/>
          </a:p>
        </p:txBody>
      </p:sp>
    </p:spTree>
    <p:extLst>
      <p:ext uri="{BB962C8B-B14F-4D97-AF65-F5344CB8AC3E}">
        <p14:creationId xmlns:p14="http://schemas.microsoft.com/office/powerpoint/2010/main" val="1624248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C3833-B25A-3DE0-5D01-1598FC3605A6}"/>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E0C58907-5F7C-5EBA-4FDD-C7E68EC94860}"/>
              </a:ext>
            </a:extLst>
          </p:cNvPr>
          <p:cNvSpPr>
            <a:spLocks noGrp="1"/>
          </p:cNvSpPr>
          <p:nvPr>
            <p:ph idx="1"/>
          </p:nvPr>
        </p:nvSpPr>
        <p:spPr/>
        <p:txBody>
          <a:bodyPr/>
          <a:lstStyle/>
          <a:p>
            <a:r>
              <a:rPr kumimoji="1" lang="en" altLang="zh-CN" dirty="0"/>
              <a:t>Arguments</a:t>
            </a:r>
          </a:p>
          <a:p>
            <a:pPr lvl="1"/>
            <a:r>
              <a:rPr kumimoji="1" lang="en" altLang="zh-CN" dirty="0"/>
              <a:t>in </a:t>
            </a:r>
            <a:r>
              <a:rPr kumimoji="1" lang="en" altLang="zh-CN" dirty="0" err="1"/>
              <a:t>GraphQL</a:t>
            </a:r>
            <a:r>
              <a:rPr kumimoji="1" lang="en" altLang="zh-CN" dirty="0"/>
              <a:t>, every field and nested object can get its own set of arguments, making </a:t>
            </a:r>
            <a:r>
              <a:rPr kumimoji="1" lang="en" altLang="zh-CN" dirty="0" err="1"/>
              <a:t>GraphQL</a:t>
            </a:r>
            <a:r>
              <a:rPr kumimoji="1" lang="en" altLang="zh-CN" dirty="0"/>
              <a:t> a complete replacement for making multiple API fetches. </a:t>
            </a:r>
          </a:p>
        </p:txBody>
      </p:sp>
      <p:sp>
        <p:nvSpPr>
          <p:cNvPr id="4" name="灯片编号占位符 3">
            <a:extLst>
              <a:ext uri="{FF2B5EF4-FFF2-40B4-BE49-F238E27FC236}">
                <a16:creationId xmlns:a16="http://schemas.microsoft.com/office/drawing/2014/main" id="{A68B51F2-D0A7-5640-BC77-68A3E56AB2A8}"/>
              </a:ext>
            </a:extLst>
          </p:cNvPr>
          <p:cNvSpPr>
            <a:spLocks noGrp="1"/>
          </p:cNvSpPr>
          <p:nvPr>
            <p:ph type="sldNum" sz="quarter" idx="12"/>
          </p:nvPr>
        </p:nvSpPr>
        <p:spPr/>
        <p:txBody>
          <a:bodyPr/>
          <a:lstStyle/>
          <a:p>
            <a:fld id="{CB818ED7-1FAF-4BEC-A906-EB6564C334EB}" type="slidenum">
              <a:rPr lang="zh-CN" altLang="en-US" smtClean="0"/>
              <a:pPr/>
              <a:t>30</a:t>
            </a:fld>
            <a:endParaRPr lang="zh-CN" altLang="en-US" dirty="0"/>
          </a:p>
        </p:txBody>
      </p:sp>
      <p:pic>
        <p:nvPicPr>
          <p:cNvPr id="6" name="图片 5">
            <a:extLst>
              <a:ext uri="{FF2B5EF4-FFF2-40B4-BE49-F238E27FC236}">
                <a16:creationId xmlns:a16="http://schemas.microsoft.com/office/drawing/2014/main" id="{0020C788-D3AB-FBC9-2559-215D0F372D35}"/>
              </a:ext>
            </a:extLst>
          </p:cNvPr>
          <p:cNvPicPr>
            <a:picLocks noChangeAspect="1"/>
          </p:cNvPicPr>
          <p:nvPr/>
        </p:nvPicPr>
        <p:blipFill>
          <a:blip r:embed="rId2"/>
          <a:stretch>
            <a:fillRect/>
          </a:stretch>
        </p:blipFill>
        <p:spPr>
          <a:xfrm>
            <a:off x="1429615" y="1748364"/>
            <a:ext cx="6310840" cy="1328141"/>
          </a:xfrm>
          <a:prstGeom prst="rect">
            <a:avLst/>
          </a:prstGeom>
        </p:spPr>
      </p:pic>
      <p:pic>
        <p:nvPicPr>
          <p:cNvPr id="7" name="图片 6">
            <a:extLst>
              <a:ext uri="{FF2B5EF4-FFF2-40B4-BE49-F238E27FC236}">
                <a16:creationId xmlns:a16="http://schemas.microsoft.com/office/drawing/2014/main" id="{FE771A44-B0AD-D627-0DD9-A7CEE269E90E}"/>
              </a:ext>
            </a:extLst>
          </p:cNvPr>
          <p:cNvPicPr>
            <a:picLocks noChangeAspect="1"/>
          </p:cNvPicPr>
          <p:nvPr/>
        </p:nvPicPr>
        <p:blipFill>
          <a:blip r:embed="rId3"/>
          <a:stretch>
            <a:fillRect/>
          </a:stretch>
        </p:blipFill>
        <p:spPr>
          <a:xfrm>
            <a:off x="1429615" y="3395136"/>
            <a:ext cx="6297805" cy="1318145"/>
          </a:xfrm>
          <a:prstGeom prst="rect">
            <a:avLst/>
          </a:prstGeom>
        </p:spPr>
      </p:pic>
    </p:spTree>
    <p:extLst>
      <p:ext uri="{BB962C8B-B14F-4D97-AF65-F5344CB8AC3E}">
        <p14:creationId xmlns:p14="http://schemas.microsoft.com/office/powerpoint/2010/main" val="153160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F097-D8CA-0D5A-5188-F8B1013768B2}"/>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4A6F6D0D-F52E-1885-8B49-BE6653D6CD62}"/>
              </a:ext>
            </a:extLst>
          </p:cNvPr>
          <p:cNvSpPr>
            <a:spLocks noGrp="1"/>
          </p:cNvSpPr>
          <p:nvPr>
            <p:ph idx="1"/>
          </p:nvPr>
        </p:nvSpPr>
        <p:spPr/>
        <p:txBody>
          <a:bodyPr/>
          <a:lstStyle/>
          <a:p>
            <a:r>
              <a:rPr kumimoji="1" lang="en" altLang="zh-CN" dirty="0"/>
              <a:t>Aliases</a:t>
            </a:r>
          </a:p>
          <a:p>
            <a:pPr lvl="1"/>
            <a:r>
              <a:rPr kumimoji="1" lang="en" altLang="zh-CN" dirty="0"/>
              <a:t>The two hero fields would have conflicted, but since we can alias them to different names, we can get both results in one request.</a:t>
            </a:r>
            <a:endParaRPr kumimoji="1" lang="zh-CN" altLang="en-US" dirty="0"/>
          </a:p>
        </p:txBody>
      </p:sp>
      <p:sp>
        <p:nvSpPr>
          <p:cNvPr id="4" name="灯片编号占位符 3">
            <a:extLst>
              <a:ext uri="{FF2B5EF4-FFF2-40B4-BE49-F238E27FC236}">
                <a16:creationId xmlns:a16="http://schemas.microsoft.com/office/drawing/2014/main" id="{3C61B7D6-6297-820F-FB2D-9C0679F1C36D}"/>
              </a:ext>
            </a:extLst>
          </p:cNvPr>
          <p:cNvSpPr>
            <a:spLocks noGrp="1"/>
          </p:cNvSpPr>
          <p:nvPr>
            <p:ph type="sldNum" sz="quarter" idx="12"/>
          </p:nvPr>
        </p:nvSpPr>
        <p:spPr/>
        <p:txBody>
          <a:bodyPr/>
          <a:lstStyle/>
          <a:p>
            <a:fld id="{CB818ED7-1FAF-4BEC-A906-EB6564C334EB}" type="slidenum">
              <a:rPr lang="zh-CN" altLang="en-US" smtClean="0"/>
              <a:pPr/>
              <a:t>31</a:t>
            </a:fld>
            <a:endParaRPr lang="zh-CN" altLang="en-US" dirty="0"/>
          </a:p>
        </p:txBody>
      </p:sp>
      <p:pic>
        <p:nvPicPr>
          <p:cNvPr id="5" name="图片 4">
            <a:extLst>
              <a:ext uri="{FF2B5EF4-FFF2-40B4-BE49-F238E27FC236}">
                <a16:creationId xmlns:a16="http://schemas.microsoft.com/office/drawing/2014/main" id="{BA109407-9733-F373-180A-C86BE6CF4098}"/>
              </a:ext>
            </a:extLst>
          </p:cNvPr>
          <p:cNvPicPr>
            <a:picLocks noChangeAspect="1"/>
          </p:cNvPicPr>
          <p:nvPr/>
        </p:nvPicPr>
        <p:blipFill>
          <a:blip r:embed="rId2"/>
          <a:stretch>
            <a:fillRect/>
          </a:stretch>
        </p:blipFill>
        <p:spPr>
          <a:xfrm>
            <a:off x="685800" y="2067694"/>
            <a:ext cx="7772400" cy="2034099"/>
          </a:xfrm>
          <a:prstGeom prst="rect">
            <a:avLst/>
          </a:prstGeom>
        </p:spPr>
      </p:pic>
    </p:spTree>
    <p:extLst>
      <p:ext uri="{BB962C8B-B14F-4D97-AF65-F5344CB8AC3E}">
        <p14:creationId xmlns:p14="http://schemas.microsoft.com/office/powerpoint/2010/main" val="2595573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F097-D8CA-0D5A-5188-F8B1013768B2}"/>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4A6F6D0D-F52E-1885-8B49-BE6653D6CD62}"/>
              </a:ext>
            </a:extLst>
          </p:cNvPr>
          <p:cNvSpPr>
            <a:spLocks noGrp="1"/>
          </p:cNvSpPr>
          <p:nvPr>
            <p:ph idx="1"/>
          </p:nvPr>
        </p:nvSpPr>
        <p:spPr/>
        <p:txBody>
          <a:bodyPr/>
          <a:lstStyle/>
          <a:p>
            <a:r>
              <a:rPr kumimoji="1" lang="en" altLang="zh-CN" dirty="0"/>
              <a:t>Fragments</a:t>
            </a:r>
          </a:p>
          <a:p>
            <a:pPr lvl="1"/>
            <a:r>
              <a:rPr kumimoji="1" lang="en" altLang="zh-CN" dirty="0"/>
              <a:t>Fragments let you construct sets of fields, and then include them in queries where you need to. </a:t>
            </a:r>
            <a:endParaRPr kumimoji="1" lang="zh-CN" altLang="en-US" dirty="0"/>
          </a:p>
        </p:txBody>
      </p:sp>
      <p:sp>
        <p:nvSpPr>
          <p:cNvPr id="4" name="灯片编号占位符 3">
            <a:extLst>
              <a:ext uri="{FF2B5EF4-FFF2-40B4-BE49-F238E27FC236}">
                <a16:creationId xmlns:a16="http://schemas.microsoft.com/office/drawing/2014/main" id="{3C61B7D6-6297-820F-FB2D-9C0679F1C36D}"/>
              </a:ext>
            </a:extLst>
          </p:cNvPr>
          <p:cNvSpPr>
            <a:spLocks noGrp="1"/>
          </p:cNvSpPr>
          <p:nvPr>
            <p:ph type="sldNum" sz="quarter" idx="12"/>
          </p:nvPr>
        </p:nvSpPr>
        <p:spPr/>
        <p:txBody>
          <a:bodyPr/>
          <a:lstStyle/>
          <a:p>
            <a:fld id="{CB818ED7-1FAF-4BEC-A906-EB6564C334EB}" type="slidenum">
              <a:rPr lang="zh-CN" altLang="en-US" smtClean="0"/>
              <a:pPr/>
              <a:t>32</a:t>
            </a:fld>
            <a:endParaRPr lang="zh-CN" altLang="en-US" dirty="0"/>
          </a:p>
        </p:txBody>
      </p:sp>
      <p:pic>
        <p:nvPicPr>
          <p:cNvPr id="6" name="图片 5">
            <a:extLst>
              <a:ext uri="{FF2B5EF4-FFF2-40B4-BE49-F238E27FC236}">
                <a16:creationId xmlns:a16="http://schemas.microsoft.com/office/drawing/2014/main" id="{512C36A7-6BC6-0175-1BA0-C5C5FEBDBEEE}"/>
              </a:ext>
            </a:extLst>
          </p:cNvPr>
          <p:cNvPicPr>
            <a:picLocks noChangeAspect="1"/>
          </p:cNvPicPr>
          <p:nvPr/>
        </p:nvPicPr>
        <p:blipFill>
          <a:blip r:embed="rId2"/>
          <a:stretch>
            <a:fillRect/>
          </a:stretch>
        </p:blipFill>
        <p:spPr>
          <a:xfrm>
            <a:off x="467544" y="1463572"/>
            <a:ext cx="5256584" cy="2371609"/>
          </a:xfrm>
          <a:prstGeom prst="rect">
            <a:avLst/>
          </a:prstGeom>
        </p:spPr>
      </p:pic>
      <p:pic>
        <p:nvPicPr>
          <p:cNvPr id="7" name="图片 6">
            <a:extLst>
              <a:ext uri="{FF2B5EF4-FFF2-40B4-BE49-F238E27FC236}">
                <a16:creationId xmlns:a16="http://schemas.microsoft.com/office/drawing/2014/main" id="{72E7D62D-5578-0F3B-B548-93A53930937A}"/>
              </a:ext>
            </a:extLst>
          </p:cNvPr>
          <p:cNvPicPr>
            <a:picLocks noChangeAspect="1"/>
          </p:cNvPicPr>
          <p:nvPr/>
        </p:nvPicPr>
        <p:blipFill>
          <a:blip r:embed="rId3"/>
          <a:stretch>
            <a:fillRect/>
          </a:stretch>
        </p:blipFill>
        <p:spPr>
          <a:xfrm>
            <a:off x="5652121" y="1470877"/>
            <a:ext cx="2815328" cy="2253001"/>
          </a:xfrm>
          <a:prstGeom prst="rect">
            <a:avLst/>
          </a:prstGeom>
        </p:spPr>
      </p:pic>
      <p:pic>
        <p:nvPicPr>
          <p:cNvPr id="8" name="图片 7">
            <a:extLst>
              <a:ext uri="{FF2B5EF4-FFF2-40B4-BE49-F238E27FC236}">
                <a16:creationId xmlns:a16="http://schemas.microsoft.com/office/drawing/2014/main" id="{81A2675D-CEA8-CA24-9821-B6574171DC18}"/>
              </a:ext>
            </a:extLst>
          </p:cNvPr>
          <p:cNvPicPr>
            <a:picLocks noChangeAspect="1"/>
          </p:cNvPicPr>
          <p:nvPr/>
        </p:nvPicPr>
        <p:blipFill>
          <a:blip r:embed="rId4"/>
          <a:stretch>
            <a:fillRect/>
          </a:stretch>
        </p:blipFill>
        <p:spPr>
          <a:xfrm>
            <a:off x="5652122" y="3803360"/>
            <a:ext cx="2800568" cy="1324822"/>
          </a:xfrm>
          <a:prstGeom prst="rect">
            <a:avLst/>
          </a:prstGeom>
        </p:spPr>
      </p:pic>
    </p:spTree>
    <p:extLst>
      <p:ext uri="{BB962C8B-B14F-4D97-AF65-F5344CB8AC3E}">
        <p14:creationId xmlns:p14="http://schemas.microsoft.com/office/powerpoint/2010/main" val="280799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F097-D8CA-0D5A-5188-F8B1013768B2}"/>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4A6F6D0D-F52E-1885-8B49-BE6653D6CD62}"/>
              </a:ext>
            </a:extLst>
          </p:cNvPr>
          <p:cNvSpPr>
            <a:spLocks noGrp="1"/>
          </p:cNvSpPr>
          <p:nvPr>
            <p:ph idx="1"/>
          </p:nvPr>
        </p:nvSpPr>
        <p:spPr/>
        <p:txBody>
          <a:bodyPr/>
          <a:lstStyle/>
          <a:p>
            <a:r>
              <a:rPr kumimoji="1" lang="en" altLang="zh-CN" dirty="0"/>
              <a:t>Variables</a:t>
            </a:r>
          </a:p>
          <a:p>
            <a:pPr lvl="1"/>
            <a:r>
              <a:rPr kumimoji="1" lang="en" altLang="zh-CN" dirty="0" err="1"/>
              <a:t>GraphQL</a:t>
            </a:r>
            <a:r>
              <a:rPr kumimoji="1" lang="en" altLang="zh-CN" dirty="0"/>
              <a:t> has a first-class way to factor dynamic values out of the query, and pass them as a separate dictionary. These values are called </a:t>
            </a:r>
            <a:r>
              <a:rPr kumimoji="1" lang="en" altLang="zh-CN" i="1" dirty="0">
                <a:solidFill>
                  <a:srgbClr val="FF0000"/>
                </a:solidFill>
              </a:rPr>
              <a:t>variables</a:t>
            </a:r>
            <a:r>
              <a:rPr kumimoji="1" lang="en" altLang="zh-CN" dirty="0"/>
              <a:t>.</a:t>
            </a:r>
            <a:endParaRPr kumimoji="1" lang="zh-CN" altLang="en-US" dirty="0"/>
          </a:p>
        </p:txBody>
      </p:sp>
      <p:sp>
        <p:nvSpPr>
          <p:cNvPr id="4" name="灯片编号占位符 3">
            <a:extLst>
              <a:ext uri="{FF2B5EF4-FFF2-40B4-BE49-F238E27FC236}">
                <a16:creationId xmlns:a16="http://schemas.microsoft.com/office/drawing/2014/main" id="{3C61B7D6-6297-820F-FB2D-9C0679F1C36D}"/>
              </a:ext>
            </a:extLst>
          </p:cNvPr>
          <p:cNvSpPr>
            <a:spLocks noGrp="1"/>
          </p:cNvSpPr>
          <p:nvPr>
            <p:ph type="sldNum" sz="quarter" idx="12"/>
          </p:nvPr>
        </p:nvSpPr>
        <p:spPr/>
        <p:txBody>
          <a:bodyPr/>
          <a:lstStyle/>
          <a:p>
            <a:fld id="{CB818ED7-1FAF-4BEC-A906-EB6564C334EB}" type="slidenum">
              <a:rPr lang="zh-CN" altLang="en-US" smtClean="0"/>
              <a:pPr/>
              <a:t>33</a:t>
            </a:fld>
            <a:endParaRPr lang="zh-CN" altLang="en-US" dirty="0"/>
          </a:p>
        </p:txBody>
      </p:sp>
      <p:pic>
        <p:nvPicPr>
          <p:cNvPr id="5" name="图片 4">
            <a:extLst>
              <a:ext uri="{FF2B5EF4-FFF2-40B4-BE49-F238E27FC236}">
                <a16:creationId xmlns:a16="http://schemas.microsoft.com/office/drawing/2014/main" id="{81B2E993-CFC4-B0B0-75EE-BBF94A8350A2}"/>
              </a:ext>
            </a:extLst>
          </p:cNvPr>
          <p:cNvPicPr>
            <a:picLocks noChangeAspect="1"/>
          </p:cNvPicPr>
          <p:nvPr/>
        </p:nvPicPr>
        <p:blipFill>
          <a:blip r:embed="rId2"/>
          <a:stretch>
            <a:fillRect/>
          </a:stretch>
        </p:blipFill>
        <p:spPr>
          <a:xfrm>
            <a:off x="685800" y="1779662"/>
            <a:ext cx="7772400" cy="2693722"/>
          </a:xfrm>
          <a:prstGeom prst="rect">
            <a:avLst/>
          </a:prstGeom>
        </p:spPr>
      </p:pic>
    </p:spTree>
    <p:extLst>
      <p:ext uri="{BB962C8B-B14F-4D97-AF65-F5344CB8AC3E}">
        <p14:creationId xmlns:p14="http://schemas.microsoft.com/office/powerpoint/2010/main" val="1527042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F097-D8CA-0D5A-5188-F8B1013768B2}"/>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4A6F6D0D-F52E-1885-8B49-BE6653D6CD62}"/>
              </a:ext>
            </a:extLst>
          </p:cNvPr>
          <p:cNvSpPr>
            <a:spLocks noGrp="1"/>
          </p:cNvSpPr>
          <p:nvPr>
            <p:ph idx="1"/>
          </p:nvPr>
        </p:nvSpPr>
        <p:spPr/>
        <p:txBody>
          <a:bodyPr/>
          <a:lstStyle/>
          <a:p>
            <a:r>
              <a:rPr kumimoji="1" lang="en" altLang="zh-CN" dirty="0"/>
              <a:t>Mutations</a:t>
            </a:r>
          </a:p>
          <a:p>
            <a:pPr lvl="1"/>
            <a:r>
              <a:rPr kumimoji="1" lang="en" altLang="zh-CN" dirty="0" err="1"/>
              <a:t>GraphQL</a:t>
            </a:r>
            <a:r>
              <a:rPr kumimoji="1" lang="en" altLang="zh-CN" dirty="0"/>
              <a:t> is similar - technically any query could be implemented to cause a data write.</a:t>
            </a:r>
          </a:p>
          <a:p>
            <a:pPr lvl="1"/>
            <a:r>
              <a:rPr kumimoji="1" lang="en" altLang="zh-CN" dirty="0"/>
              <a:t>Note how </a:t>
            </a:r>
            <a:r>
              <a:rPr kumimoji="1" lang="en" altLang="zh-CN" dirty="0" err="1"/>
              <a:t>createReview</a:t>
            </a:r>
            <a:r>
              <a:rPr kumimoji="1" lang="en" altLang="zh-CN" dirty="0"/>
              <a:t> field returns the stars and commentary fields of the newly created review. </a:t>
            </a:r>
          </a:p>
        </p:txBody>
      </p:sp>
      <p:sp>
        <p:nvSpPr>
          <p:cNvPr id="4" name="灯片编号占位符 3">
            <a:extLst>
              <a:ext uri="{FF2B5EF4-FFF2-40B4-BE49-F238E27FC236}">
                <a16:creationId xmlns:a16="http://schemas.microsoft.com/office/drawing/2014/main" id="{3C61B7D6-6297-820F-FB2D-9C0679F1C36D}"/>
              </a:ext>
            </a:extLst>
          </p:cNvPr>
          <p:cNvSpPr>
            <a:spLocks noGrp="1"/>
          </p:cNvSpPr>
          <p:nvPr>
            <p:ph type="sldNum" sz="quarter" idx="12"/>
          </p:nvPr>
        </p:nvSpPr>
        <p:spPr/>
        <p:txBody>
          <a:bodyPr/>
          <a:lstStyle/>
          <a:p>
            <a:fld id="{CB818ED7-1FAF-4BEC-A906-EB6564C334EB}" type="slidenum">
              <a:rPr lang="zh-CN" altLang="en-US" smtClean="0"/>
              <a:pPr/>
              <a:t>34</a:t>
            </a:fld>
            <a:endParaRPr lang="zh-CN" altLang="en-US" dirty="0"/>
          </a:p>
        </p:txBody>
      </p:sp>
      <p:pic>
        <p:nvPicPr>
          <p:cNvPr id="8" name="图片 7">
            <a:extLst>
              <a:ext uri="{FF2B5EF4-FFF2-40B4-BE49-F238E27FC236}">
                <a16:creationId xmlns:a16="http://schemas.microsoft.com/office/drawing/2014/main" id="{9B3327C6-45B3-158E-D07E-A25E3FDF4543}"/>
              </a:ext>
            </a:extLst>
          </p:cNvPr>
          <p:cNvPicPr>
            <a:picLocks noChangeAspect="1"/>
          </p:cNvPicPr>
          <p:nvPr/>
        </p:nvPicPr>
        <p:blipFill>
          <a:blip r:embed="rId2"/>
          <a:stretch>
            <a:fillRect/>
          </a:stretch>
        </p:blipFill>
        <p:spPr>
          <a:xfrm>
            <a:off x="1332756" y="1923678"/>
            <a:ext cx="6478488" cy="2508046"/>
          </a:xfrm>
          <a:prstGeom prst="rect">
            <a:avLst/>
          </a:prstGeom>
        </p:spPr>
      </p:pic>
    </p:spTree>
    <p:extLst>
      <p:ext uri="{BB962C8B-B14F-4D97-AF65-F5344CB8AC3E}">
        <p14:creationId xmlns:p14="http://schemas.microsoft.com/office/powerpoint/2010/main" val="2259954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72F097-D8CA-0D5A-5188-F8B1013768B2}"/>
              </a:ext>
            </a:extLst>
          </p:cNvPr>
          <p:cNvSpPr>
            <a:spLocks noGrp="1"/>
          </p:cNvSpPr>
          <p:nvPr>
            <p:ph type="title"/>
          </p:nvPr>
        </p:nvSpPr>
        <p:spPr/>
        <p:txBody>
          <a:bodyPr/>
          <a:lstStyle/>
          <a:p>
            <a:r>
              <a:rPr kumimoji="1" lang="en" altLang="zh-CN" dirty="0"/>
              <a:t>Queries and Mutations</a:t>
            </a:r>
            <a:endParaRPr kumimoji="1" lang="zh-CN" altLang="en-US" dirty="0"/>
          </a:p>
        </p:txBody>
      </p:sp>
      <p:sp>
        <p:nvSpPr>
          <p:cNvPr id="3" name="内容占位符 2">
            <a:extLst>
              <a:ext uri="{FF2B5EF4-FFF2-40B4-BE49-F238E27FC236}">
                <a16:creationId xmlns:a16="http://schemas.microsoft.com/office/drawing/2014/main" id="{4A6F6D0D-F52E-1885-8B49-BE6653D6CD62}"/>
              </a:ext>
            </a:extLst>
          </p:cNvPr>
          <p:cNvSpPr>
            <a:spLocks noGrp="1"/>
          </p:cNvSpPr>
          <p:nvPr>
            <p:ph idx="1"/>
          </p:nvPr>
        </p:nvSpPr>
        <p:spPr/>
        <p:txBody>
          <a:bodyPr/>
          <a:lstStyle/>
          <a:p>
            <a:r>
              <a:rPr kumimoji="1" lang="en" altLang="zh-CN" dirty="0"/>
              <a:t>Inline Fragments</a:t>
            </a:r>
          </a:p>
          <a:p>
            <a:pPr lvl="1"/>
            <a:r>
              <a:rPr kumimoji="1" lang="en" altLang="zh-CN" dirty="0"/>
              <a:t>If you are querying a field that returns an interface or a union type, you will need to use inline fragments to access data on the underlying concrete type. </a:t>
            </a:r>
          </a:p>
        </p:txBody>
      </p:sp>
      <p:sp>
        <p:nvSpPr>
          <p:cNvPr id="4" name="灯片编号占位符 3">
            <a:extLst>
              <a:ext uri="{FF2B5EF4-FFF2-40B4-BE49-F238E27FC236}">
                <a16:creationId xmlns:a16="http://schemas.microsoft.com/office/drawing/2014/main" id="{3C61B7D6-6297-820F-FB2D-9C0679F1C36D}"/>
              </a:ext>
            </a:extLst>
          </p:cNvPr>
          <p:cNvSpPr>
            <a:spLocks noGrp="1"/>
          </p:cNvSpPr>
          <p:nvPr>
            <p:ph type="sldNum" sz="quarter" idx="12"/>
          </p:nvPr>
        </p:nvSpPr>
        <p:spPr/>
        <p:txBody>
          <a:bodyPr/>
          <a:lstStyle/>
          <a:p>
            <a:fld id="{CB818ED7-1FAF-4BEC-A906-EB6564C334EB}" type="slidenum">
              <a:rPr lang="zh-CN" altLang="en-US" smtClean="0"/>
              <a:pPr/>
              <a:t>35</a:t>
            </a:fld>
            <a:endParaRPr lang="zh-CN" altLang="en-US" dirty="0"/>
          </a:p>
        </p:txBody>
      </p:sp>
      <p:pic>
        <p:nvPicPr>
          <p:cNvPr id="5" name="图片 4">
            <a:extLst>
              <a:ext uri="{FF2B5EF4-FFF2-40B4-BE49-F238E27FC236}">
                <a16:creationId xmlns:a16="http://schemas.microsoft.com/office/drawing/2014/main" id="{102EC62E-FE55-8DC1-62D8-C57DF21C2CA4}"/>
              </a:ext>
            </a:extLst>
          </p:cNvPr>
          <p:cNvPicPr>
            <a:picLocks noChangeAspect="1"/>
          </p:cNvPicPr>
          <p:nvPr/>
        </p:nvPicPr>
        <p:blipFill>
          <a:blip r:embed="rId2"/>
          <a:stretch>
            <a:fillRect/>
          </a:stretch>
        </p:blipFill>
        <p:spPr>
          <a:xfrm>
            <a:off x="1116732" y="1851670"/>
            <a:ext cx="6910536" cy="2879390"/>
          </a:xfrm>
          <a:prstGeom prst="rect">
            <a:avLst/>
          </a:prstGeom>
        </p:spPr>
      </p:pic>
    </p:spTree>
    <p:extLst>
      <p:ext uri="{BB962C8B-B14F-4D97-AF65-F5344CB8AC3E}">
        <p14:creationId xmlns:p14="http://schemas.microsoft.com/office/powerpoint/2010/main" val="1916014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 altLang="zh-CN" b="0" i="0" u="none" strike="noStrike" dirty="0">
                <a:effectLst/>
                <a:latin typeface="Open Sans" panose="020B0606030504020204" pitchFamily="34" charset="0"/>
              </a:rPr>
              <a:t> </a:t>
            </a:r>
            <a:r>
              <a:rPr kumimoji="1" lang="en" altLang="zh-CN" dirty="0"/>
              <a:t>Spring for </a:t>
            </a:r>
            <a:r>
              <a:rPr kumimoji="1" lang="en" altLang="zh-CN" dirty="0" err="1"/>
              <a:t>GraphQL</a:t>
            </a:r>
            <a:r>
              <a:rPr kumimoji="1" lang="en" altLang="zh-CN" dirty="0"/>
              <a:t> and Spring Web.</a:t>
            </a:r>
            <a:endParaRPr kumimoji="1" lang="zh-CN" altLang="en-US"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36</a:t>
            </a:fld>
            <a:endParaRPr lang="zh-CN" altLang="en-US" dirty="0"/>
          </a:p>
        </p:txBody>
      </p:sp>
      <p:sp>
        <p:nvSpPr>
          <p:cNvPr id="6" name="文本框 5">
            <a:extLst>
              <a:ext uri="{FF2B5EF4-FFF2-40B4-BE49-F238E27FC236}">
                <a16:creationId xmlns:a16="http://schemas.microsoft.com/office/drawing/2014/main" id="{6DCF10E4-EA18-19C3-7F45-8C9E4F5927DA}"/>
              </a:ext>
            </a:extLst>
          </p:cNvPr>
          <p:cNvSpPr txBox="1"/>
          <p:nvPr/>
        </p:nvSpPr>
        <p:spPr>
          <a:xfrm>
            <a:off x="971600" y="1491630"/>
            <a:ext cx="7200800" cy="2308324"/>
          </a:xfrm>
          <a:prstGeom prst="rect">
            <a:avLst/>
          </a:prstGeom>
          <a:noFill/>
        </p:spPr>
        <p:txBody>
          <a:bodyPr wrap="square">
            <a:spAutoFit/>
          </a:bodyPr>
          <a:lstStyle/>
          <a:p>
            <a:r>
              <a:rPr lang="en" altLang="zh-CN" sz="1800" dirty="0">
                <a:solidFill>
                  <a:srgbClr val="080808"/>
                </a:solidFill>
                <a:effectLst/>
                <a:latin typeface="JetBrains Mono"/>
              </a:rPr>
              <a:t>&lt;</a:t>
            </a:r>
            <a:r>
              <a:rPr lang="en" altLang="zh-CN" sz="1800" dirty="0">
                <a:solidFill>
                  <a:srgbClr val="0033B3"/>
                </a:solidFill>
                <a:effectLst/>
                <a:latin typeface="JetBrains Mono"/>
              </a:rPr>
              <a:t>dependency</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groupId</a:t>
            </a:r>
            <a:r>
              <a:rPr lang="en" altLang="zh-CN" sz="1800" dirty="0">
                <a:solidFill>
                  <a:srgbClr val="080808"/>
                </a:solidFill>
                <a:effectLst/>
                <a:latin typeface="JetBrains Mono"/>
              </a:rPr>
              <a:t>&gt;</a:t>
            </a:r>
            <a:r>
              <a:rPr lang="en" altLang="zh-CN" sz="1800" dirty="0" err="1">
                <a:solidFill>
                  <a:srgbClr val="080808"/>
                </a:solidFill>
                <a:effectLst/>
                <a:latin typeface="JetBrains Mono"/>
              </a:rPr>
              <a:t>org.springframework.boot</a:t>
            </a:r>
            <a:r>
              <a:rPr lang="en" altLang="zh-CN" sz="1800" dirty="0">
                <a:solidFill>
                  <a:srgbClr val="080808"/>
                </a:solidFill>
                <a:effectLst/>
                <a:latin typeface="JetBrains Mono"/>
              </a:rPr>
              <a:t>&lt;/</a:t>
            </a:r>
            <a:r>
              <a:rPr lang="en" altLang="zh-CN" sz="1800" dirty="0" err="1">
                <a:solidFill>
                  <a:srgbClr val="0033B3"/>
                </a:solidFill>
                <a:effectLst/>
                <a:latin typeface="JetBrains Mono"/>
              </a:rPr>
              <a:t>groupId</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artifactId</a:t>
            </a:r>
            <a:r>
              <a:rPr lang="en" altLang="zh-CN" sz="1800" dirty="0">
                <a:solidFill>
                  <a:srgbClr val="080808"/>
                </a:solidFill>
                <a:effectLst/>
                <a:latin typeface="JetBrains Mono"/>
              </a:rPr>
              <a:t>&gt;spring-boot-starter-</a:t>
            </a:r>
            <a:r>
              <a:rPr lang="en" altLang="zh-CN" sz="1800" dirty="0" err="1">
                <a:solidFill>
                  <a:srgbClr val="080808"/>
                </a:solidFill>
                <a:effectLst/>
                <a:latin typeface="JetBrains Mono"/>
              </a:rPr>
              <a:t>graphql</a:t>
            </a:r>
            <a:r>
              <a:rPr lang="en" altLang="zh-CN" sz="1800" dirty="0">
                <a:solidFill>
                  <a:srgbClr val="080808"/>
                </a:solidFill>
                <a:effectLst/>
                <a:latin typeface="JetBrains Mono"/>
              </a:rPr>
              <a:t>&lt;/</a:t>
            </a:r>
            <a:r>
              <a:rPr lang="en" altLang="zh-CN" sz="1800" dirty="0" err="1">
                <a:solidFill>
                  <a:srgbClr val="0033B3"/>
                </a:solidFill>
                <a:effectLst/>
                <a:latin typeface="JetBrains Mono"/>
              </a:rPr>
              <a:t>artifactId</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&lt;/</a:t>
            </a:r>
            <a:r>
              <a:rPr lang="en" altLang="zh-CN" sz="1800" dirty="0">
                <a:solidFill>
                  <a:srgbClr val="0033B3"/>
                </a:solidFill>
                <a:effectLst/>
                <a:latin typeface="JetBrains Mono"/>
              </a:rPr>
              <a:t>dependency</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&lt;</a:t>
            </a:r>
            <a:r>
              <a:rPr lang="en" altLang="zh-CN" sz="1800" dirty="0">
                <a:solidFill>
                  <a:srgbClr val="0033B3"/>
                </a:solidFill>
                <a:effectLst/>
                <a:latin typeface="JetBrains Mono"/>
              </a:rPr>
              <a:t>dependency</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groupId</a:t>
            </a:r>
            <a:r>
              <a:rPr lang="en" altLang="zh-CN" sz="1800" dirty="0">
                <a:solidFill>
                  <a:srgbClr val="080808"/>
                </a:solidFill>
                <a:effectLst/>
                <a:latin typeface="JetBrains Mono"/>
              </a:rPr>
              <a:t>&gt;</a:t>
            </a:r>
            <a:r>
              <a:rPr lang="en" altLang="zh-CN" sz="1800" dirty="0" err="1">
                <a:solidFill>
                  <a:srgbClr val="080808"/>
                </a:solidFill>
                <a:effectLst/>
                <a:latin typeface="JetBrains Mono"/>
              </a:rPr>
              <a:t>org.springframework.boot</a:t>
            </a:r>
            <a:r>
              <a:rPr lang="en" altLang="zh-CN" sz="1800" dirty="0">
                <a:solidFill>
                  <a:srgbClr val="080808"/>
                </a:solidFill>
                <a:effectLst/>
                <a:latin typeface="JetBrains Mono"/>
              </a:rPr>
              <a:t>&lt;/</a:t>
            </a:r>
            <a:r>
              <a:rPr lang="en" altLang="zh-CN" sz="1800" dirty="0" err="1">
                <a:solidFill>
                  <a:srgbClr val="0033B3"/>
                </a:solidFill>
                <a:effectLst/>
                <a:latin typeface="JetBrains Mono"/>
              </a:rPr>
              <a:t>groupId</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    &lt;</a:t>
            </a:r>
            <a:r>
              <a:rPr lang="en" altLang="zh-CN" sz="1800" dirty="0" err="1">
                <a:solidFill>
                  <a:srgbClr val="0033B3"/>
                </a:solidFill>
                <a:effectLst/>
                <a:latin typeface="JetBrains Mono"/>
              </a:rPr>
              <a:t>artifactId</a:t>
            </a:r>
            <a:r>
              <a:rPr lang="en" altLang="zh-CN" sz="1800" dirty="0">
                <a:solidFill>
                  <a:srgbClr val="080808"/>
                </a:solidFill>
                <a:effectLst/>
                <a:latin typeface="JetBrains Mono"/>
              </a:rPr>
              <a:t>&gt;spring-boot-starter-web&lt;/</a:t>
            </a:r>
            <a:r>
              <a:rPr lang="en" altLang="zh-CN" sz="1800" dirty="0" err="1">
                <a:solidFill>
                  <a:srgbClr val="0033B3"/>
                </a:solidFill>
                <a:effectLst/>
                <a:latin typeface="JetBrains Mono"/>
              </a:rPr>
              <a:t>artifactId</a:t>
            </a:r>
            <a:r>
              <a:rPr lang="en" altLang="zh-CN" sz="1800" dirty="0">
                <a:solidFill>
                  <a:srgbClr val="080808"/>
                </a:solidFill>
                <a:effectLst/>
                <a:latin typeface="JetBrains Mono"/>
              </a:rPr>
              <a:t>&gt;</a:t>
            </a:r>
            <a:br>
              <a:rPr lang="en" altLang="zh-CN" sz="1800" dirty="0">
                <a:solidFill>
                  <a:srgbClr val="080808"/>
                </a:solidFill>
                <a:effectLst/>
                <a:latin typeface="JetBrains Mono"/>
              </a:rPr>
            </a:br>
            <a:r>
              <a:rPr lang="en" altLang="zh-CN" sz="1800" dirty="0">
                <a:solidFill>
                  <a:srgbClr val="080808"/>
                </a:solidFill>
                <a:effectLst/>
                <a:latin typeface="JetBrains Mono"/>
              </a:rPr>
              <a:t>&lt;/</a:t>
            </a:r>
            <a:r>
              <a:rPr lang="en" altLang="zh-CN" sz="1800" dirty="0">
                <a:solidFill>
                  <a:srgbClr val="0033B3"/>
                </a:solidFill>
                <a:effectLst/>
                <a:latin typeface="JetBrains Mono"/>
              </a:rPr>
              <a:t>dependency</a:t>
            </a:r>
            <a:r>
              <a:rPr lang="en" altLang="zh-CN" sz="1800" dirty="0">
                <a:solidFill>
                  <a:srgbClr val="080808"/>
                </a:solidFill>
                <a:effectLst/>
                <a:latin typeface="JetBrains Mono"/>
              </a:rPr>
              <a:t>&gt;</a:t>
            </a:r>
          </a:p>
        </p:txBody>
      </p:sp>
    </p:spTree>
    <p:extLst>
      <p:ext uri="{BB962C8B-B14F-4D97-AF65-F5344CB8AC3E}">
        <p14:creationId xmlns:p14="http://schemas.microsoft.com/office/powerpoint/2010/main" val="4255704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 altLang="zh-CN" dirty="0" err="1"/>
              <a:t>Query.graphql</a:t>
            </a:r>
            <a:endParaRPr lang="en" altLang="zh-CN"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37</a:t>
            </a:fld>
            <a:endParaRPr lang="zh-CN" altLang="en-US" dirty="0"/>
          </a:p>
        </p:txBody>
      </p:sp>
      <p:sp>
        <p:nvSpPr>
          <p:cNvPr id="7" name="文本框 6">
            <a:extLst>
              <a:ext uri="{FF2B5EF4-FFF2-40B4-BE49-F238E27FC236}">
                <a16:creationId xmlns:a16="http://schemas.microsoft.com/office/drawing/2014/main" id="{401FC2B6-1F18-C53E-B0A0-ADE6164AD4E6}"/>
              </a:ext>
            </a:extLst>
          </p:cNvPr>
          <p:cNvSpPr txBox="1"/>
          <p:nvPr/>
        </p:nvSpPr>
        <p:spPr>
          <a:xfrm>
            <a:off x="3347864" y="1347614"/>
            <a:ext cx="4572000" cy="3139321"/>
          </a:xfrm>
          <a:prstGeom prst="rect">
            <a:avLst/>
          </a:prstGeom>
          <a:noFill/>
        </p:spPr>
        <p:txBody>
          <a:bodyPr wrap="square">
            <a:spAutoFit/>
          </a:bodyPr>
          <a:lstStyle/>
          <a:p>
            <a:r>
              <a:rPr lang="en" altLang="zh-CN" sz="1800" dirty="0">
                <a:solidFill>
                  <a:srgbClr val="0033B3"/>
                </a:solidFill>
                <a:effectLst/>
                <a:latin typeface="JetBrains Mono"/>
              </a:rPr>
              <a:t>query </a:t>
            </a:r>
            <a:r>
              <a:rPr lang="en" altLang="zh-CN" sz="1800" dirty="0" err="1">
                <a:solidFill>
                  <a:srgbClr val="00627A"/>
                </a:solidFill>
                <a:effectLst/>
                <a:latin typeface="JetBrains Mono"/>
              </a:rPr>
              <a:t>bookDetails</a:t>
            </a:r>
            <a:r>
              <a:rPr lang="en" altLang="zh-CN" sz="1800" dirty="0">
                <a:solidFill>
                  <a:srgbClr val="00627A"/>
                </a:solidFill>
                <a:effectLst/>
                <a:latin typeface="JetBrains Mono"/>
              </a:rPr>
              <a:t> </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err="1">
                <a:solidFill>
                  <a:srgbClr val="871094"/>
                </a:solidFill>
                <a:effectLst/>
                <a:latin typeface="JetBrains Mono"/>
              </a:rPr>
              <a:t>bookById</a:t>
            </a:r>
            <a:r>
              <a:rPr lang="en" altLang="zh-CN" sz="1800" dirty="0">
                <a:solidFill>
                  <a:srgbClr val="080808"/>
                </a:solidFill>
                <a:effectLst/>
                <a:latin typeface="JetBrains Mono"/>
              </a:rPr>
              <a:t>(</a:t>
            </a:r>
            <a:r>
              <a:rPr lang="en" altLang="zh-CN" sz="1800" dirty="0">
                <a:solidFill>
                  <a:srgbClr val="000000"/>
                </a:solidFill>
                <a:effectLst/>
                <a:latin typeface="JetBrains Mono"/>
              </a:rPr>
              <a:t>id</a:t>
            </a:r>
            <a:r>
              <a:rPr lang="en" altLang="zh-CN" sz="1800" dirty="0">
                <a:solidFill>
                  <a:srgbClr val="080808"/>
                </a:solidFill>
                <a:effectLst/>
                <a:latin typeface="JetBrains Mono"/>
              </a:rPr>
              <a:t>: </a:t>
            </a:r>
            <a:r>
              <a:rPr lang="en" altLang="zh-CN" sz="1800" dirty="0">
                <a:solidFill>
                  <a:srgbClr val="067D17"/>
                </a:solidFill>
                <a:effectLst/>
                <a:latin typeface="JetBrains Mono"/>
              </a:rPr>
              <a:t>"book-1"</a:t>
            </a:r>
            <a:r>
              <a:rPr lang="en" altLang="zh-CN" sz="1800" dirty="0">
                <a:solidFill>
                  <a:srgbClr val="080808"/>
                </a:solidFill>
                <a:effectLst/>
                <a:latin typeface="JetBrains Mono"/>
              </a:rPr>
              <a:t>) {</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a:solidFill>
                  <a:srgbClr val="871094"/>
                </a:solidFill>
                <a:effectLst/>
                <a:latin typeface="JetBrains Mono"/>
              </a:rPr>
              <a:t>id</a:t>
            </a:r>
            <a:br>
              <a:rPr lang="en" altLang="zh-CN" sz="1800" dirty="0">
                <a:solidFill>
                  <a:srgbClr val="871094"/>
                </a:solidFill>
                <a:effectLst/>
                <a:latin typeface="JetBrains Mono"/>
              </a:rPr>
            </a:br>
            <a:r>
              <a:rPr lang="en" altLang="zh-CN" sz="1800" dirty="0">
                <a:solidFill>
                  <a:srgbClr val="871094"/>
                </a:solidFill>
                <a:effectLst/>
                <a:latin typeface="JetBrains Mono"/>
              </a:rPr>
              <a:t>    name</a:t>
            </a:r>
            <a:br>
              <a:rPr lang="en" altLang="zh-CN" sz="1800" dirty="0">
                <a:solidFill>
                  <a:srgbClr val="871094"/>
                </a:solidFill>
                <a:effectLst/>
                <a:latin typeface="JetBrains Mono"/>
              </a:rPr>
            </a:br>
            <a:r>
              <a:rPr lang="en" altLang="zh-CN" sz="1800" dirty="0">
                <a:solidFill>
                  <a:srgbClr val="871094"/>
                </a:solidFill>
                <a:effectLst/>
                <a:latin typeface="JetBrains Mono"/>
              </a:rPr>
              <a:t>    </a:t>
            </a:r>
            <a:r>
              <a:rPr lang="en" altLang="zh-CN" sz="1800" dirty="0" err="1">
                <a:solidFill>
                  <a:srgbClr val="871094"/>
                </a:solidFill>
                <a:effectLst/>
                <a:latin typeface="JetBrains Mono"/>
              </a:rPr>
              <a:t>pageCount</a:t>
            </a:r>
            <a:br>
              <a:rPr lang="en" altLang="zh-CN" sz="1800" dirty="0">
                <a:solidFill>
                  <a:srgbClr val="871094"/>
                </a:solidFill>
                <a:effectLst/>
                <a:latin typeface="JetBrains Mono"/>
              </a:rPr>
            </a:br>
            <a:r>
              <a:rPr lang="en" altLang="zh-CN" sz="1800" dirty="0">
                <a:solidFill>
                  <a:srgbClr val="871094"/>
                </a:solidFill>
                <a:effectLst/>
                <a:latin typeface="JetBrains Mono"/>
              </a:rPr>
              <a:t>    author </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err="1">
                <a:solidFill>
                  <a:srgbClr val="871094"/>
                </a:solidFill>
                <a:effectLst/>
                <a:latin typeface="JetBrains Mono"/>
              </a:rPr>
              <a:t>firstName</a:t>
            </a:r>
            <a:br>
              <a:rPr lang="en" altLang="zh-CN" sz="1800" dirty="0">
                <a:solidFill>
                  <a:srgbClr val="871094"/>
                </a:solidFill>
                <a:effectLst/>
                <a:latin typeface="JetBrains Mono"/>
              </a:rPr>
            </a:br>
            <a:r>
              <a:rPr lang="en" altLang="zh-CN" sz="1800" dirty="0">
                <a:solidFill>
                  <a:srgbClr val="871094"/>
                </a:solidFill>
                <a:effectLst/>
                <a:latin typeface="JetBrains Mono"/>
              </a:rPr>
              <a:t>      </a:t>
            </a:r>
            <a:r>
              <a:rPr lang="en" altLang="zh-CN" sz="1800" dirty="0" err="1">
                <a:solidFill>
                  <a:srgbClr val="871094"/>
                </a:solidFill>
                <a:effectLst/>
                <a:latin typeface="JetBrains Mono"/>
              </a:rPr>
              <a:t>lastName</a:t>
            </a:r>
            <a:br>
              <a:rPr lang="en" altLang="zh-CN" sz="1800" dirty="0">
                <a:solidFill>
                  <a:srgbClr val="871094"/>
                </a:solidFill>
                <a:effectLst/>
                <a:latin typeface="JetBrains Mono"/>
              </a:rPr>
            </a:br>
            <a:r>
              <a:rPr lang="en" altLang="zh-CN" sz="1800" dirty="0">
                <a:solidFill>
                  <a:srgbClr val="871094"/>
                </a:solidFill>
                <a:effectLst/>
                <a:latin typeface="JetBrains Mono"/>
              </a:rPr>
              <a:t>    </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a:t>
            </a:r>
            <a:br>
              <a:rPr lang="en" altLang="zh-CN" sz="1800" dirty="0">
                <a:solidFill>
                  <a:srgbClr val="080808"/>
                </a:solidFill>
                <a:effectLst/>
                <a:latin typeface="JetBrains Mono"/>
              </a:rPr>
            </a:br>
            <a:r>
              <a:rPr lang="en" altLang="zh-CN" sz="1800" dirty="0">
                <a:solidFill>
                  <a:srgbClr val="080808"/>
                </a:solidFill>
                <a:effectLst/>
                <a:latin typeface="JetBrains Mono"/>
              </a:rPr>
              <a:t>}</a:t>
            </a:r>
          </a:p>
        </p:txBody>
      </p:sp>
    </p:spTree>
    <p:extLst>
      <p:ext uri="{BB962C8B-B14F-4D97-AF65-F5344CB8AC3E}">
        <p14:creationId xmlns:p14="http://schemas.microsoft.com/office/powerpoint/2010/main" val="18736676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 altLang="zh-CN" dirty="0"/>
              <a:t>Response in JSON</a:t>
            </a:r>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38</a:t>
            </a:fld>
            <a:endParaRPr lang="zh-CN" altLang="en-US" dirty="0"/>
          </a:p>
        </p:txBody>
      </p:sp>
      <p:sp>
        <p:nvSpPr>
          <p:cNvPr id="11" name="文本框 10">
            <a:extLst>
              <a:ext uri="{FF2B5EF4-FFF2-40B4-BE49-F238E27FC236}">
                <a16:creationId xmlns:a16="http://schemas.microsoft.com/office/drawing/2014/main" id="{2B255994-A86F-F622-F646-F0FAD8335B78}"/>
              </a:ext>
            </a:extLst>
          </p:cNvPr>
          <p:cNvSpPr txBox="1"/>
          <p:nvPr/>
        </p:nvSpPr>
        <p:spPr>
          <a:xfrm>
            <a:off x="2342578" y="1362672"/>
            <a:ext cx="4572000" cy="2862322"/>
          </a:xfrm>
          <a:prstGeom prst="rect">
            <a:avLst/>
          </a:prstGeom>
          <a:noFill/>
        </p:spPr>
        <p:txBody>
          <a:bodyPr wrap="square">
            <a:spAutoFit/>
          </a:bodyPr>
          <a:lstStyle/>
          <a:p>
            <a:r>
              <a:rPr lang="en" altLang="zh-CN" b="0" i="0" u="none" strike="noStrike" dirty="0">
                <a:effectLst/>
                <a:latin typeface="Monaco" pitchFamily="2" charset="0"/>
              </a:rPr>
              <a:t>{</a:t>
            </a:r>
          </a:p>
          <a:p>
            <a:r>
              <a:rPr lang="en" altLang="zh-CN" b="0" i="0" u="none" strike="noStrike" dirty="0">
                <a:effectLst/>
                <a:latin typeface="Monaco" pitchFamily="2" charset="0"/>
              </a:rPr>
              <a:t>  </a:t>
            </a:r>
            <a:r>
              <a:rPr lang="en" altLang="zh-CN" b="0" i="0" u="none" strike="noStrike" dirty="0">
                <a:solidFill>
                  <a:srgbClr val="6F42C1"/>
                </a:solidFill>
                <a:effectLst/>
                <a:latin typeface="Monaco" pitchFamily="2" charset="0"/>
              </a:rPr>
              <a:t>"</a:t>
            </a:r>
            <a:r>
              <a:rPr lang="en" altLang="zh-CN" b="0" i="0" u="none" strike="noStrike" dirty="0" err="1">
                <a:solidFill>
                  <a:srgbClr val="6F42C1"/>
                </a:solidFill>
                <a:effectLst/>
                <a:latin typeface="Monaco" pitchFamily="2" charset="0"/>
              </a:rPr>
              <a:t>bookById</a:t>
            </a:r>
            <a:r>
              <a:rPr lang="en" altLang="zh-CN" b="0" i="0" u="none" strike="noStrike" dirty="0">
                <a:solidFill>
                  <a:srgbClr val="6F42C1"/>
                </a:solidFill>
                <a:effectLst/>
                <a:latin typeface="Monaco" pitchFamily="2" charset="0"/>
              </a:rPr>
              <a:t> "</a:t>
            </a:r>
          </a:p>
          <a:p>
            <a:r>
              <a:rPr lang="en" altLang="zh-CN" b="0" i="0" u="none" strike="noStrike" dirty="0">
                <a:solidFill>
                  <a:srgbClr val="FFFFFF"/>
                </a:solidFill>
                <a:effectLst/>
                <a:latin typeface="Monaco" pitchFamily="2" charset="0"/>
              </a:rPr>
              <a:t>: { </a:t>
            </a:r>
            <a:r>
              <a:rPr lang="en" altLang="zh-CN" b="0" i="0" u="none" strike="noStrike" dirty="0">
                <a:solidFill>
                  <a:srgbClr val="6F42C1"/>
                </a:solidFill>
                <a:effectLst/>
                <a:latin typeface="Monaco" pitchFamily="2" charset="0"/>
              </a:rPr>
              <a:t>"id"</a:t>
            </a:r>
            <a:r>
              <a:rPr lang="en" altLang="zh-CN" b="0" i="0" u="none" strike="noStrike" dirty="0">
                <a:solidFill>
                  <a:srgbClr val="FFFFFF"/>
                </a:solidFill>
                <a:effectLst/>
                <a:latin typeface="Monaco" pitchFamily="2" charset="0"/>
              </a:rPr>
              <a:t>:</a:t>
            </a:r>
            <a:r>
              <a:rPr lang="en" altLang="zh-CN" b="0" i="0" u="none" strike="noStrike" dirty="0">
                <a:solidFill>
                  <a:srgbClr val="1F98FF"/>
                </a:solidFill>
                <a:effectLst/>
                <a:latin typeface="Monaco" pitchFamily="2" charset="0"/>
              </a:rPr>
              <a:t>"book-1"</a:t>
            </a:r>
            <a:r>
              <a:rPr lang="en" altLang="zh-CN" b="0" i="0" u="none" strike="noStrike" dirty="0">
                <a:effectLst/>
                <a:latin typeface="Monaco" pitchFamily="2" charset="0"/>
              </a:rPr>
              <a:t>,</a:t>
            </a:r>
            <a:r>
              <a:rPr lang="en" altLang="zh-CN" b="0" i="0" u="none" strike="noStrike" dirty="0">
                <a:solidFill>
                  <a:srgbClr val="FFFFFF"/>
                </a:solidFill>
                <a:effectLst/>
                <a:latin typeface="Monaco" pitchFamily="2" charset="0"/>
              </a:rPr>
              <a:t> </a:t>
            </a:r>
          </a:p>
          <a:p>
            <a:r>
              <a:rPr lang="en" altLang="zh-CN" dirty="0">
                <a:solidFill>
                  <a:srgbClr val="FFFFFF"/>
                </a:solidFill>
                <a:latin typeface="Monaco" pitchFamily="2" charset="0"/>
              </a:rPr>
              <a:t>    </a:t>
            </a:r>
            <a:r>
              <a:rPr lang="en" altLang="zh-CN" b="0" i="0" u="none" strike="noStrike" dirty="0">
                <a:solidFill>
                  <a:srgbClr val="6F42C1"/>
                </a:solidFill>
                <a:effectLst/>
                <a:latin typeface="Monaco" pitchFamily="2" charset="0"/>
              </a:rPr>
              <a:t>"</a:t>
            </a:r>
            <a:r>
              <a:rPr lang="en" altLang="zh-CN" b="0" i="0" u="none" strike="noStrike" dirty="0" err="1">
                <a:solidFill>
                  <a:srgbClr val="6F42C1"/>
                </a:solidFill>
                <a:effectLst/>
                <a:latin typeface="Monaco" pitchFamily="2" charset="0"/>
              </a:rPr>
              <a:t>name"</a:t>
            </a:r>
            <a:r>
              <a:rPr lang="en" altLang="zh-CN" b="0" i="0" u="none" strike="noStrike" dirty="0" err="1">
                <a:solidFill>
                  <a:srgbClr val="FFFFFF"/>
                </a:solidFill>
                <a:effectLst/>
                <a:latin typeface="Monaco" pitchFamily="2" charset="0"/>
              </a:rPr>
              <a:t>:</a:t>
            </a:r>
            <a:r>
              <a:rPr lang="en" altLang="zh-CN" b="0" i="0" u="none" strike="noStrike" dirty="0" err="1">
                <a:solidFill>
                  <a:srgbClr val="1F98FF"/>
                </a:solidFill>
                <a:effectLst/>
                <a:latin typeface="Monaco" pitchFamily="2" charset="0"/>
              </a:rPr>
              <a:t>"Effective</a:t>
            </a:r>
            <a:r>
              <a:rPr lang="en" altLang="zh-CN" b="0" i="0" u="none" strike="noStrike" dirty="0">
                <a:solidFill>
                  <a:srgbClr val="1F98FF"/>
                </a:solidFill>
                <a:effectLst/>
                <a:latin typeface="Monaco" pitchFamily="2" charset="0"/>
              </a:rPr>
              <a:t> Java"</a:t>
            </a:r>
            <a:r>
              <a:rPr lang="en" altLang="zh-CN" b="0" i="0" u="none" strike="noStrike" dirty="0">
                <a:effectLst/>
                <a:latin typeface="Monaco" pitchFamily="2" charset="0"/>
              </a:rPr>
              <a:t>, </a:t>
            </a:r>
            <a:r>
              <a:rPr lang="en" altLang="zh-CN" b="0" i="0" u="none" strike="noStrike" dirty="0">
                <a:solidFill>
                  <a:srgbClr val="FFFFFF"/>
                </a:solidFill>
                <a:effectLst/>
                <a:latin typeface="Monaco" pitchFamily="2" charset="0"/>
              </a:rPr>
              <a:t>  </a:t>
            </a:r>
          </a:p>
          <a:p>
            <a:r>
              <a:rPr lang="en" altLang="zh-CN" dirty="0">
                <a:solidFill>
                  <a:srgbClr val="FFFFFF"/>
                </a:solidFill>
                <a:latin typeface="Monaco" pitchFamily="2" charset="0"/>
              </a:rPr>
              <a:t>    </a:t>
            </a:r>
            <a:r>
              <a:rPr lang="en" altLang="zh-CN" b="0" i="0" u="none" strike="noStrike" dirty="0">
                <a:solidFill>
                  <a:srgbClr val="6F42C1"/>
                </a:solidFill>
                <a:effectLst/>
                <a:latin typeface="Monaco" pitchFamily="2" charset="0"/>
              </a:rPr>
              <a:t>"pageCount"</a:t>
            </a:r>
            <a:r>
              <a:rPr lang="en" altLang="zh-CN" b="0" i="0" u="none" strike="noStrike" dirty="0">
                <a:solidFill>
                  <a:srgbClr val="FFFFFF"/>
                </a:solidFill>
                <a:effectLst/>
                <a:latin typeface="Monaco" pitchFamily="2" charset="0"/>
              </a:rPr>
              <a:t>:</a:t>
            </a:r>
            <a:r>
              <a:rPr lang="en" altLang="zh-CN" b="0" i="0" u="none" strike="noStrike" dirty="0">
                <a:solidFill>
                  <a:srgbClr val="005CC5"/>
                </a:solidFill>
                <a:effectLst/>
                <a:latin typeface="Monaco" pitchFamily="2" charset="0"/>
              </a:rPr>
              <a:t>416</a:t>
            </a:r>
            <a:r>
              <a:rPr lang="en" altLang="zh-CN" b="0" i="0" u="none" strike="noStrike" dirty="0">
                <a:effectLst/>
                <a:latin typeface="Monaco" pitchFamily="2" charset="0"/>
              </a:rPr>
              <a:t>,</a:t>
            </a:r>
            <a:r>
              <a:rPr lang="en" altLang="zh-CN" b="0" i="0" u="none" strike="noStrike" dirty="0">
                <a:solidFill>
                  <a:srgbClr val="FFFFFF"/>
                </a:solidFill>
                <a:effectLst/>
                <a:latin typeface="Monaco" pitchFamily="2" charset="0"/>
              </a:rPr>
              <a:t> </a:t>
            </a:r>
          </a:p>
          <a:p>
            <a:r>
              <a:rPr lang="en" altLang="zh-CN" dirty="0">
                <a:solidFill>
                  <a:srgbClr val="FFFFFF"/>
                </a:solidFill>
                <a:latin typeface="Monaco" pitchFamily="2" charset="0"/>
              </a:rPr>
              <a:t>    </a:t>
            </a:r>
            <a:r>
              <a:rPr lang="en" altLang="zh-CN" b="0" i="0" u="none" strike="noStrike" dirty="0">
                <a:solidFill>
                  <a:srgbClr val="6F42C1"/>
                </a:solidFill>
                <a:effectLst/>
                <a:latin typeface="Monaco" pitchFamily="2" charset="0"/>
              </a:rPr>
              <a:t>"author"</a:t>
            </a:r>
            <a:r>
              <a:rPr lang="en" altLang="zh-CN" b="0" i="0" u="none" strike="noStrike" dirty="0">
                <a:effectLst/>
                <a:latin typeface="Monaco" pitchFamily="2" charset="0"/>
              </a:rPr>
              <a:t>: { </a:t>
            </a:r>
          </a:p>
          <a:p>
            <a:r>
              <a:rPr lang="en" altLang="zh-CN" b="0" i="0" u="none" strike="noStrike" dirty="0">
                <a:solidFill>
                  <a:srgbClr val="6F42C1"/>
                </a:solidFill>
                <a:effectLst/>
                <a:latin typeface="Monaco" pitchFamily="2" charset="0"/>
              </a:rPr>
              <a:t>       "</a:t>
            </a:r>
            <a:r>
              <a:rPr lang="en" altLang="zh-CN" b="0" i="0" u="none" strike="noStrike" dirty="0" err="1">
                <a:solidFill>
                  <a:srgbClr val="6F42C1"/>
                </a:solidFill>
                <a:effectLst/>
                <a:latin typeface="Monaco" pitchFamily="2" charset="0"/>
              </a:rPr>
              <a:t>firstName</a:t>
            </a:r>
            <a:r>
              <a:rPr lang="en" altLang="zh-CN" b="0" i="0" u="none" strike="noStrike" dirty="0">
                <a:solidFill>
                  <a:srgbClr val="6F42C1"/>
                </a:solidFill>
                <a:effectLst/>
                <a:latin typeface="Monaco" pitchFamily="2" charset="0"/>
              </a:rPr>
              <a:t>"</a:t>
            </a:r>
            <a:r>
              <a:rPr lang="en" altLang="zh-CN" b="0" i="0" u="none" strike="noStrike" dirty="0">
                <a:solidFill>
                  <a:srgbClr val="FFFFFF"/>
                </a:solidFill>
                <a:effectLst/>
                <a:latin typeface="Monaco" pitchFamily="2" charset="0"/>
              </a:rPr>
              <a:t>:</a:t>
            </a:r>
            <a:r>
              <a:rPr lang="en" altLang="zh-CN" b="0" i="0" u="none" strike="noStrike" dirty="0">
                <a:solidFill>
                  <a:srgbClr val="1F98FF"/>
                </a:solidFill>
                <a:effectLst/>
                <a:latin typeface="Monaco" pitchFamily="2" charset="0"/>
              </a:rPr>
              <a:t>"Joshua"</a:t>
            </a:r>
            <a:r>
              <a:rPr lang="en" altLang="zh-CN" b="0" i="0" u="none" strike="noStrike" dirty="0">
                <a:effectLst/>
                <a:latin typeface="Monaco" pitchFamily="2" charset="0"/>
              </a:rPr>
              <a:t>, </a:t>
            </a:r>
            <a:r>
              <a:rPr lang="en" altLang="zh-CN" b="0" i="0" u="none" strike="noStrike" dirty="0">
                <a:solidFill>
                  <a:srgbClr val="FFFFFF"/>
                </a:solidFill>
                <a:effectLst/>
                <a:latin typeface="Monaco" pitchFamily="2" charset="0"/>
              </a:rPr>
              <a:t>    </a:t>
            </a:r>
          </a:p>
          <a:p>
            <a:r>
              <a:rPr lang="en" altLang="zh-CN" dirty="0">
                <a:solidFill>
                  <a:srgbClr val="FFFFFF"/>
                </a:solidFill>
                <a:latin typeface="Monaco" pitchFamily="2" charset="0"/>
              </a:rPr>
              <a:t>       </a:t>
            </a:r>
            <a:r>
              <a:rPr lang="en" altLang="zh-CN" b="0" i="0" u="none" strike="noStrike" dirty="0">
                <a:solidFill>
                  <a:srgbClr val="6F42C1"/>
                </a:solidFill>
                <a:effectLst/>
                <a:latin typeface="Monaco" pitchFamily="2" charset="0"/>
              </a:rPr>
              <a:t>"</a:t>
            </a:r>
            <a:r>
              <a:rPr lang="en" altLang="zh-CN" b="0" i="0" u="none" strike="noStrike" dirty="0" err="1">
                <a:solidFill>
                  <a:srgbClr val="6F42C1"/>
                </a:solidFill>
                <a:effectLst/>
                <a:latin typeface="Monaco" pitchFamily="2" charset="0"/>
              </a:rPr>
              <a:t>lastName</a:t>
            </a:r>
            <a:r>
              <a:rPr lang="en" altLang="zh-CN" b="0" i="0" u="none" strike="noStrike" dirty="0">
                <a:solidFill>
                  <a:srgbClr val="6F42C1"/>
                </a:solidFill>
                <a:effectLst/>
                <a:latin typeface="Monaco" pitchFamily="2" charset="0"/>
              </a:rPr>
              <a:t>"</a:t>
            </a:r>
            <a:r>
              <a:rPr lang="en" altLang="zh-CN" b="0" i="0" u="none" strike="noStrike" dirty="0">
                <a:solidFill>
                  <a:srgbClr val="FFFFFF"/>
                </a:solidFill>
                <a:effectLst/>
                <a:latin typeface="Monaco" pitchFamily="2" charset="0"/>
              </a:rPr>
              <a:t>:</a:t>
            </a:r>
            <a:r>
              <a:rPr lang="en" altLang="zh-CN" b="0" i="0" u="none" strike="noStrike" dirty="0">
                <a:solidFill>
                  <a:srgbClr val="1F98FF"/>
                </a:solidFill>
                <a:effectLst/>
                <a:latin typeface="Monaco" pitchFamily="2" charset="0"/>
              </a:rPr>
              <a:t>"Bloch"</a:t>
            </a:r>
            <a:r>
              <a:rPr lang="en" altLang="zh-CN" b="0" i="0" u="none" strike="noStrike" dirty="0">
                <a:solidFill>
                  <a:srgbClr val="FFFFFF"/>
                </a:solidFill>
                <a:effectLst/>
                <a:latin typeface="Monaco" pitchFamily="2" charset="0"/>
              </a:rPr>
              <a:t> </a:t>
            </a:r>
          </a:p>
          <a:p>
            <a:r>
              <a:rPr lang="en" altLang="zh-CN" dirty="0">
                <a:solidFill>
                  <a:srgbClr val="FFFFFF"/>
                </a:solidFill>
                <a:latin typeface="Monaco" pitchFamily="2" charset="0"/>
              </a:rPr>
              <a:t>    </a:t>
            </a:r>
            <a:r>
              <a:rPr lang="en" altLang="zh-CN" b="0" i="0" u="none" strike="noStrike" dirty="0">
                <a:effectLst/>
                <a:latin typeface="Monaco" pitchFamily="2" charset="0"/>
              </a:rPr>
              <a:t>} </a:t>
            </a:r>
          </a:p>
          <a:p>
            <a:r>
              <a:rPr lang="en" altLang="zh-CN" b="0" i="0" u="none" strike="noStrike" dirty="0">
                <a:effectLst/>
                <a:latin typeface="Monaco" pitchFamily="2" charset="0"/>
              </a:rPr>
              <a:t>} </a:t>
            </a:r>
            <a:r>
              <a:rPr lang="en" altLang="zh-CN" b="0" i="0" u="none" strike="noStrike" dirty="0">
                <a:solidFill>
                  <a:srgbClr val="FFFFFF"/>
                </a:solidFill>
                <a:effectLst/>
                <a:latin typeface="Monaco" pitchFamily="2" charset="0"/>
              </a:rPr>
              <a:t>}</a:t>
            </a:r>
            <a:endParaRPr lang="zh-CN" altLang="en-US" dirty="0"/>
          </a:p>
        </p:txBody>
      </p:sp>
    </p:spTree>
    <p:extLst>
      <p:ext uri="{BB962C8B-B14F-4D97-AF65-F5344CB8AC3E}">
        <p14:creationId xmlns:p14="http://schemas.microsoft.com/office/powerpoint/2010/main" val="23190538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US" altLang="zh-CN" dirty="0" err="1"/>
              <a:t>Schema.graphql</a:t>
            </a:r>
            <a:endParaRPr lang="en" altLang="zh-CN"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39</a:t>
            </a:fld>
            <a:endParaRPr lang="zh-CN" altLang="en-US" dirty="0"/>
          </a:p>
        </p:txBody>
      </p:sp>
      <p:sp>
        <p:nvSpPr>
          <p:cNvPr id="8" name="文本框 7">
            <a:extLst>
              <a:ext uri="{FF2B5EF4-FFF2-40B4-BE49-F238E27FC236}">
                <a16:creationId xmlns:a16="http://schemas.microsoft.com/office/drawing/2014/main" id="{D68BBA76-3BF1-F86D-81E2-99DB0609AECE}"/>
              </a:ext>
            </a:extLst>
          </p:cNvPr>
          <p:cNvSpPr txBox="1"/>
          <p:nvPr/>
        </p:nvSpPr>
        <p:spPr>
          <a:xfrm>
            <a:off x="3131840" y="1246567"/>
            <a:ext cx="4572000" cy="3539430"/>
          </a:xfrm>
          <a:prstGeom prst="rect">
            <a:avLst/>
          </a:prstGeom>
          <a:noFill/>
        </p:spPr>
        <p:txBody>
          <a:bodyPr wrap="square">
            <a:spAutoFit/>
          </a:bodyPr>
          <a:lstStyle/>
          <a:p>
            <a:r>
              <a:rPr lang="en" altLang="zh-CN" sz="1400" b="0" i="0" u="none" strike="noStrike" dirty="0">
                <a:solidFill>
                  <a:srgbClr val="1F98FF"/>
                </a:solidFill>
                <a:effectLst/>
                <a:latin typeface="Monaco" pitchFamily="2" charset="0"/>
              </a:rPr>
              <a:t>type</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Query</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a:t>
            </a:r>
          </a:p>
          <a:p>
            <a:r>
              <a:rPr lang="en" altLang="zh-CN" sz="1400" b="0" i="0" u="none" strike="noStrike" dirty="0">
                <a:solidFill>
                  <a:srgbClr val="FFFFFF"/>
                </a:solidFill>
                <a:effectLst/>
                <a:latin typeface="Monaco" pitchFamily="2" charset="0"/>
              </a:rPr>
              <a:t> </a:t>
            </a:r>
            <a:r>
              <a:rPr lang="en" altLang="zh-CN" sz="1400" b="0" i="0" u="none" strike="noStrike" dirty="0" err="1">
                <a:solidFill>
                  <a:srgbClr val="1F98FF"/>
                </a:solidFill>
                <a:effectLst/>
                <a:latin typeface="Monaco" pitchFamily="2" charset="0"/>
              </a:rPr>
              <a:t>bookById</a:t>
            </a:r>
            <a:r>
              <a:rPr lang="en" altLang="zh-CN" sz="1400" b="0" i="0" u="none" strike="noStrike" dirty="0">
                <a:solidFill>
                  <a:srgbClr val="1F98FF"/>
                </a:solidFill>
                <a:effectLst/>
                <a:latin typeface="Monaco" pitchFamily="2" charset="0"/>
              </a:rPr>
              <a:t>(id:</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ID):</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Book</a:t>
            </a:r>
            <a:r>
              <a:rPr lang="en" altLang="zh-CN" sz="1400" b="0" i="0" u="none" strike="noStrike" dirty="0">
                <a:solidFill>
                  <a:srgbClr val="FFFFFF"/>
                </a:solidFill>
                <a:effectLst/>
                <a:latin typeface="Monaco" pitchFamily="2" charset="0"/>
              </a:rPr>
              <a:t> </a:t>
            </a:r>
          </a:p>
          <a:p>
            <a:r>
              <a:rPr lang="en" altLang="zh-CN" sz="1400" b="0" i="0" u="none" strike="noStrike" dirty="0">
                <a:solidFill>
                  <a:srgbClr val="1F98FF"/>
                </a:solidFill>
                <a:effectLst/>
                <a:latin typeface="Monaco" pitchFamily="2" charset="0"/>
              </a:rPr>
              <a:t>}</a:t>
            </a:r>
            <a:r>
              <a:rPr lang="en" altLang="zh-CN" sz="1400" b="0" i="0" u="none" strike="noStrike" dirty="0">
                <a:solidFill>
                  <a:srgbClr val="FFFFFF"/>
                </a:solidFill>
                <a:effectLst/>
                <a:latin typeface="Monaco" pitchFamily="2" charset="0"/>
              </a:rPr>
              <a:t> </a:t>
            </a:r>
          </a:p>
          <a:p>
            <a:endParaRPr lang="en" altLang="zh-CN" sz="1400" b="0" i="0" u="none" strike="noStrike" dirty="0">
              <a:solidFill>
                <a:srgbClr val="FFFFFF"/>
              </a:solidFill>
              <a:effectLst/>
              <a:latin typeface="Monaco" pitchFamily="2" charset="0"/>
            </a:endParaRPr>
          </a:p>
          <a:p>
            <a:r>
              <a:rPr lang="en" altLang="zh-CN" sz="1400" b="0" i="0" u="none" strike="noStrike" dirty="0">
                <a:solidFill>
                  <a:srgbClr val="1F98FF"/>
                </a:solidFill>
                <a:effectLst/>
                <a:latin typeface="Monaco" pitchFamily="2" charset="0"/>
              </a:rPr>
              <a:t>type</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Book</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a:t>
            </a:r>
          </a:p>
          <a:p>
            <a:r>
              <a:rPr lang="en" altLang="zh-CN" sz="1400" b="0" i="0" u="none" strike="noStrike" dirty="0">
                <a:solidFill>
                  <a:srgbClr val="FFFFFF"/>
                </a:solidFill>
                <a:effectLst/>
                <a:latin typeface="Monaco" pitchFamily="2" charset="0"/>
              </a:rPr>
              <a:t> </a:t>
            </a:r>
            <a:r>
              <a:rPr lang="en" altLang="zh-CN" sz="1400" b="0" i="0" u="none" strike="noStrike" dirty="0">
                <a:solidFill>
                  <a:srgbClr val="6F42C1"/>
                </a:solidFill>
                <a:effectLst/>
                <a:latin typeface="Monaco" pitchFamily="2" charset="0"/>
              </a:rPr>
              <a:t>id:</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ID</a:t>
            </a:r>
          </a:p>
          <a:p>
            <a:r>
              <a:rPr lang="en" altLang="zh-CN" sz="1400" b="0" i="0" u="none" strike="noStrike" dirty="0">
                <a:solidFill>
                  <a:srgbClr val="FFFFFF"/>
                </a:solidFill>
                <a:effectLst/>
                <a:latin typeface="Monaco" pitchFamily="2" charset="0"/>
              </a:rPr>
              <a:t> </a:t>
            </a:r>
            <a:r>
              <a:rPr lang="en" altLang="zh-CN" sz="1400" b="0" i="0" u="none" strike="noStrike" dirty="0">
                <a:solidFill>
                  <a:srgbClr val="6F42C1"/>
                </a:solidFill>
                <a:effectLst/>
                <a:latin typeface="Monaco" pitchFamily="2" charset="0"/>
              </a:rPr>
              <a:t>name:</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String</a:t>
            </a:r>
          </a:p>
          <a:p>
            <a:r>
              <a:rPr lang="en" altLang="zh-CN" sz="1400" b="0" i="0" u="none" strike="noStrike" dirty="0">
                <a:solidFill>
                  <a:srgbClr val="FFFFFF"/>
                </a:solidFill>
                <a:effectLst/>
                <a:latin typeface="Monaco" pitchFamily="2" charset="0"/>
              </a:rPr>
              <a:t> </a:t>
            </a:r>
            <a:r>
              <a:rPr lang="en" altLang="zh-CN" sz="1400" b="0" i="0" u="none" strike="noStrike" dirty="0" err="1">
                <a:solidFill>
                  <a:srgbClr val="6F42C1"/>
                </a:solidFill>
                <a:effectLst/>
                <a:latin typeface="Monaco" pitchFamily="2" charset="0"/>
              </a:rPr>
              <a:t>pageCount</a:t>
            </a:r>
            <a:r>
              <a:rPr lang="en" altLang="zh-CN" sz="1400" b="0" i="0" u="none" strike="noStrike" dirty="0">
                <a:solidFill>
                  <a:srgbClr val="6F42C1"/>
                </a:solidFill>
                <a:effectLst/>
                <a:latin typeface="Monaco" pitchFamily="2" charset="0"/>
              </a:rPr>
              <a:t>:</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Int</a:t>
            </a:r>
          </a:p>
          <a:p>
            <a:r>
              <a:rPr lang="en" altLang="zh-CN" sz="1400" b="0" i="0" u="none" strike="noStrike" dirty="0">
                <a:solidFill>
                  <a:srgbClr val="FFFFFF"/>
                </a:solidFill>
                <a:effectLst/>
                <a:latin typeface="Monaco" pitchFamily="2" charset="0"/>
              </a:rPr>
              <a:t> </a:t>
            </a:r>
            <a:r>
              <a:rPr lang="en" altLang="zh-CN" sz="1400" b="0" i="0" u="none" strike="noStrike" dirty="0">
                <a:solidFill>
                  <a:srgbClr val="6F42C1"/>
                </a:solidFill>
                <a:effectLst/>
                <a:latin typeface="Monaco" pitchFamily="2" charset="0"/>
              </a:rPr>
              <a:t>author:</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Author</a:t>
            </a:r>
            <a:r>
              <a:rPr lang="en" altLang="zh-CN" sz="1400" b="0" i="0" u="none" strike="noStrike" dirty="0">
                <a:solidFill>
                  <a:srgbClr val="FFFFFF"/>
                </a:solidFill>
                <a:effectLst/>
                <a:latin typeface="Monaco" pitchFamily="2" charset="0"/>
              </a:rPr>
              <a:t> </a:t>
            </a:r>
          </a:p>
          <a:p>
            <a:r>
              <a:rPr lang="en" altLang="zh-CN" sz="1400" b="0" i="0" u="none" strike="noStrike" dirty="0">
                <a:solidFill>
                  <a:srgbClr val="1F98FF"/>
                </a:solidFill>
                <a:effectLst/>
                <a:latin typeface="Monaco" pitchFamily="2" charset="0"/>
              </a:rPr>
              <a:t>}</a:t>
            </a:r>
            <a:r>
              <a:rPr lang="en" altLang="zh-CN" sz="1400" b="0" i="0" u="none" strike="noStrike" dirty="0">
                <a:solidFill>
                  <a:srgbClr val="FFFFFF"/>
                </a:solidFill>
                <a:effectLst/>
                <a:latin typeface="Monaco" pitchFamily="2" charset="0"/>
              </a:rPr>
              <a:t> </a:t>
            </a:r>
          </a:p>
          <a:p>
            <a:endParaRPr lang="en" altLang="zh-CN" sz="1400" b="0" i="0" u="none" strike="noStrike" dirty="0">
              <a:solidFill>
                <a:srgbClr val="FFFFFF"/>
              </a:solidFill>
              <a:effectLst/>
              <a:latin typeface="Monaco" pitchFamily="2" charset="0"/>
            </a:endParaRPr>
          </a:p>
          <a:p>
            <a:r>
              <a:rPr lang="en" altLang="zh-CN" sz="1400" b="0" i="0" u="none" strike="noStrike" dirty="0">
                <a:solidFill>
                  <a:srgbClr val="1F98FF"/>
                </a:solidFill>
                <a:effectLst/>
                <a:latin typeface="Monaco" pitchFamily="2" charset="0"/>
              </a:rPr>
              <a:t>type</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Author</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a:t>
            </a:r>
          </a:p>
          <a:p>
            <a:r>
              <a:rPr lang="en" altLang="zh-CN" sz="1400" b="0" i="0" u="none" strike="noStrike" dirty="0">
                <a:solidFill>
                  <a:srgbClr val="FFFFFF"/>
                </a:solidFill>
                <a:effectLst/>
                <a:latin typeface="Monaco" pitchFamily="2" charset="0"/>
              </a:rPr>
              <a:t> </a:t>
            </a:r>
            <a:r>
              <a:rPr lang="en" altLang="zh-CN" sz="1400" b="0" i="0" u="none" strike="noStrike" dirty="0">
                <a:solidFill>
                  <a:srgbClr val="6F42C1"/>
                </a:solidFill>
                <a:effectLst/>
                <a:latin typeface="Monaco" pitchFamily="2" charset="0"/>
              </a:rPr>
              <a:t>id:</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ID</a:t>
            </a:r>
          </a:p>
          <a:p>
            <a:r>
              <a:rPr lang="en" altLang="zh-CN" sz="1400" b="0" i="0" u="none" strike="noStrike" dirty="0">
                <a:solidFill>
                  <a:srgbClr val="FFFFFF"/>
                </a:solidFill>
                <a:effectLst/>
                <a:latin typeface="Monaco" pitchFamily="2" charset="0"/>
              </a:rPr>
              <a:t> </a:t>
            </a:r>
            <a:r>
              <a:rPr lang="en" altLang="zh-CN" sz="1400" b="0" i="0" u="none" strike="noStrike" dirty="0" err="1">
                <a:solidFill>
                  <a:srgbClr val="6F42C1"/>
                </a:solidFill>
                <a:effectLst/>
                <a:latin typeface="Monaco" pitchFamily="2" charset="0"/>
              </a:rPr>
              <a:t>firstName</a:t>
            </a:r>
            <a:r>
              <a:rPr lang="en" altLang="zh-CN" sz="1400" b="0" i="0" u="none" strike="noStrike" dirty="0">
                <a:solidFill>
                  <a:srgbClr val="6F42C1"/>
                </a:solidFill>
                <a:effectLst/>
                <a:latin typeface="Monaco" pitchFamily="2" charset="0"/>
              </a:rPr>
              <a:t>:</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String</a:t>
            </a:r>
          </a:p>
          <a:p>
            <a:r>
              <a:rPr lang="en" altLang="zh-CN" sz="1400" b="0" i="0" u="none" strike="noStrike" dirty="0">
                <a:solidFill>
                  <a:srgbClr val="FFFFFF"/>
                </a:solidFill>
                <a:effectLst/>
                <a:latin typeface="Monaco" pitchFamily="2" charset="0"/>
              </a:rPr>
              <a:t> </a:t>
            </a:r>
            <a:r>
              <a:rPr lang="en" altLang="zh-CN" sz="1400" b="0" i="0" u="none" strike="noStrike" dirty="0" err="1">
                <a:solidFill>
                  <a:srgbClr val="6F42C1"/>
                </a:solidFill>
                <a:effectLst/>
                <a:latin typeface="Monaco" pitchFamily="2" charset="0"/>
              </a:rPr>
              <a:t>lastName</a:t>
            </a:r>
            <a:r>
              <a:rPr lang="en" altLang="zh-CN" sz="1400" b="0" i="0" u="none" strike="noStrike" dirty="0">
                <a:solidFill>
                  <a:srgbClr val="6F42C1"/>
                </a:solidFill>
                <a:effectLst/>
                <a:latin typeface="Monaco" pitchFamily="2" charset="0"/>
              </a:rPr>
              <a:t>:</a:t>
            </a:r>
            <a:r>
              <a:rPr lang="en" altLang="zh-CN" sz="1400" b="0" i="0" u="none" strike="noStrike" dirty="0">
                <a:solidFill>
                  <a:srgbClr val="FFFFFF"/>
                </a:solidFill>
                <a:effectLst/>
                <a:latin typeface="Monaco" pitchFamily="2" charset="0"/>
              </a:rPr>
              <a:t> </a:t>
            </a:r>
            <a:r>
              <a:rPr lang="en" altLang="zh-CN" sz="1400" b="0" i="0" u="none" strike="noStrike" dirty="0">
                <a:solidFill>
                  <a:srgbClr val="1F98FF"/>
                </a:solidFill>
                <a:effectLst/>
                <a:latin typeface="Monaco" pitchFamily="2" charset="0"/>
              </a:rPr>
              <a:t>String</a:t>
            </a:r>
            <a:r>
              <a:rPr lang="en" altLang="zh-CN" sz="1400" b="0" i="0" u="none" strike="noStrike" dirty="0">
                <a:solidFill>
                  <a:srgbClr val="FFFFFF"/>
                </a:solidFill>
                <a:effectLst/>
                <a:latin typeface="Monaco" pitchFamily="2" charset="0"/>
              </a:rPr>
              <a:t> </a:t>
            </a:r>
          </a:p>
          <a:p>
            <a:r>
              <a:rPr lang="en" altLang="zh-CN" sz="1400" b="0" i="0" u="none" strike="noStrike" dirty="0">
                <a:solidFill>
                  <a:srgbClr val="1F98FF"/>
                </a:solidFill>
                <a:effectLst/>
                <a:latin typeface="Monaco" pitchFamily="2" charset="0"/>
              </a:rPr>
              <a:t>}</a:t>
            </a:r>
            <a:endParaRPr lang="zh-CN" altLang="en-US" sz="1400" dirty="0"/>
          </a:p>
        </p:txBody>
      </p:sp>
    </p:spTree>
    <p:extLst>
      <p:ext uri="{BB962C8B-B14F-4D97-AF65-F5344CB8AC3E}">
        <p14:creationId xmlns:p14="http://schemas.microsoft.com/office/powerpoint/2010/main" val="667913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eaLnBrk="1" hangingPunct="1"/>
            <a:r>
              <a:rPr lang="en-US" altLang="zh-CN" dirty="0"/>
              <a:t>What is cloud computing?</a:t>
            </a:r>
            <a:endParaRPr lang="zh-CN" altLang="en-US" dirty="0"/>
          </a:p>
        </p:txBody>
      </p:sp>
      <p:sp>
        <p:nvSpPr>
          <p:cNvPr id="7171" name="内容占位符 2"/>
          <p:cNvSpPr>
            <a:spLocks noGrp="1"/>
          </p:cNvSpPr>
          <p:nvPr>
            <p:ph idx="1"/>
          </p:nvPr>
        </p:nvSpPr>
        <p:spPr/>
        <p:txBody>
          <a:bodyPr>
            <a:normAutofit/>
          </a:bodyPr>
          <a:lstStyle/>
          <a:p>
            <a:r>
              <a:rPr lang="en-US" altLang="zh-CN" dirty="0"/>
              <a:t>There is little consensus on how to define the Cloud</a:t>
            </a:r>
          </a:p>
          <a:p>
            <a:pPr lvl="1"/>
            <a:r>
              <a:rPr lang="en-US" altLang="zh-CN" sz="1600" dirty="0"/>
              <a:t>Cloud computing promises to radically change the way computer applications and services are constructed, delivered, and managed. Although the term means different things to different people, and includes </a:t>
            </a:r>
            <a:r>
              <a:rPr lang="en-US" altLang="zh-CN" sz="1600" dirty="0">
                <a:solidFill>
                  <a:srgbClr val="FF0000"/>
                </a:solidFill>
              </a:rPr>
              <a:t>a bit of marketing hype </a:t>
            </a:r>
            <a:r>
              <a:rPr lang="en-US" altLang="zh-CN" sz="1600" dirty="0"/>
              <a:t>and </a:t>
            </a:r>
            <a:r>
              <a:rPr lang="en-US" altLang="zh-CN" sz="1600" dirty="0">
                <a:solidFill>
                  <a:srgbClr val="FF0000"/>
                </a:solidFill>
              </a:rPr>
              <a:t>technical redefinition</a:t>
            </a:r>
            <a:r>
              <a:rPr lang="en-US" altLang="zh-CN" sz="1600" dirty="0"/>
              <a:t>, the potential benefits are clear. Large datacenters permit </a:t>
            </a:r>
            <a:r>
              <a:rPr lang="en-US" altLang="zh-CN" sz="1600" dirty="0">
                <a:solidFill>
                  <a:srgbClr val="FF0000"/>
                </a:solidFill>
              </a:rPr>
              <a:t>resource sharing </a:t>
            </a:r>
            <a:r>
              <a:rPr lang="en-US" altLang="zh-CN" sz="1600" dirty="0"/>
              <a:t>across hosted applications and lead to economies of scale at both the hardware and software level. Software services can obtain seemingly </a:t>
            </a:r>
            <a:r>
              <a:rPr lang="en-US" altLang="zh-CN" sz="1600" dirty="0">
                <a:solidFill>
                  <a:srgbClr val="FF0000"/>
                </a:solidFill>
              </a:rPr>
              <a:t>infinite scalability </a:t>
            </a:r>
            <a:r>
              <a:rPr lang="en-US" altLang="zh-CN" sz="1600" dirty="0"/>
              <a:t>and </a:t>
            </a:r>
            <a:r>
              <a:rPr lang="en-US" altLang="zh-CN" sz="1600" dirty="0">
                <a:solidFill>
                  <a:srgbClr val="FF0000"/>
                </a:solidFill>
              </a:rPr>
              <a:t>incremental growth </a:t>
            </a:r>
            <a:r>
              <a:rPr lang="en-US" altLang="zh-CN" sz="1600" dirty="0"/>
              <a:t>to meet customers’ elastic demands. The pay-as-you-go model and rapid provisioning can result in more efficient resource utilization and reduced costs.</a:t>
            </a:r>
          </a:p>
          <a:p>
            <a:pPr lvl="2"/>
            <a:r>
              <a:rPr lang="en-US" altLang="zh-CN" sz="1600" dirty="0"/>
              <a:t>On “</a:t>
            </a:r>
            <a:r>
              <a:rPr lang="en-US" altLang="zh-CN" sz="1600" i="1" dirty="0"/>
              <a:t>Introduction to Cloud Computing - ACM Tech pack Committee on CC”</a:t>
            </a:r>
          </a:p>
          <a:p>
            <a:pPr lvl="1"/>
            <a:endParaRPr lang="en-US" altLang="zh-CN" sz="1600" dirty="0"/>
          </a:p>
        </p:txBody>
      </p:sp>
      <p:sp>
        <p:nvSpPr>
          <p:cNvPr id="2" name="灯片编号占位符 1"/>
          <p:cNvSpPr>
            <a:spLocks noGrp="1"/>
          </p:cNvSpPr>
          <p:nvPr>
            <p:ph type="sldNum" sz="quarter" idx="12"/>
          </p:nvPr>
        </p:nvSpPr>
        <p:spPr/>
        <p:txBody>
          <a:bodyPr/>
          <a:lstStyle/>
          <a:p>
            <a:fld id="{CB818ED7-1FAF-4BEC-A906-EB6564C334EB}" type="slidenum">
              <a:rPr lang="zh-CN" altLang="en-US" smtClean="0"/>
              <a:pPr/>
              <a:t>4</a:t>
            </a:fld>
            <a:endParaRPr lang="zh-CN" altLang="en-US" dirty="0"/>
          </a:p>
        </p:txBody>
      </p:sp>
    </p:spTree>
    <p:extLst>
      <p:ext uri="{BB962C8B-B14F-4D97-AF65-F5344CB8AC3E}">
        <p14:creationId xmlns:p14="http://schemas.microsoft.com/office/powerpoint/2010/main" val="2071498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US" altLang="zh-CN" dirty="0" err="1"/>
              <a:t>Book.java</a:t>
            </a:r>
            <a:endParaRPr lang="en" altLang="zh-CN"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40</a:t>
            </a:fld>
            <a:endParaRPr lang="zh-CN" altLang="en-US" dirty="0"/>
          </a:p>
        </p:txBody>
      </p:sp>
      <p:sp>
        <p:nvSpPr>
          <p:cNvPr id="6" name="文本框 5">
            <a:extLst>
              <a:ext uri="{FF2B5EF4-FFF2-40B4-BE49-F238E27FC236}">
                <a16:creationId xmlns:a16="http://schemas.microsoft.com/office/drawing/2014/main" id="{BE67E055-A255-B5DC-0B12-3A49FDC25F4B}"/>
              </a:ext>
            </a:extLst>
          </p:cNvPr>
          <p:cNvSpPr txBox="1"/>
          <p:nvPr/>
        </p:nvSpPr>
        <p:spPr>
          <a:xfrm>
            <a:off x="1403648" y="959129"/>
            <a:ext cx="7884368" cy="3970318"/>
          </a:xfrm>
          <a:prstGeom prst="rect">
            <a:avLst/>
          </a:prstGeom>
          <a:noFill/>
        </p:spPr>
        <p:txBody>
          <a:bodyPr wrap="square">
            <a:spAutoFit/>
          </a:bodyPr>
          <a:lstStyle/>
          <a:p>
            <a:br>
              <a:rPr lang="en" altLang="zh-CN" sz="1400" dirty="0">
                <a:solidFill>
                  <a:srgbClr val="080808"/>
                </a:solidFill>
                <a:effectLst/>
                <a:latin typeface="JetBrains Mono"/>
              </a:rPr>
            </a:br>
            <a:br>
              <a:rPr lang="en" altLang="zh-CN" sz="1400" dirty="0">
                <a:solidFill>
                  <a:srgbClr val="080808"/>
                </a:solidFill>
                <a:effectLst/>
                <a:latin typeface="JetBrains Mono"/>
              </a:rPr>
            </a:br>
            <a:r>
              <a:rPr lang="en" altLang="zh-CN" sz="1400" dirty="0">
                <a:solidFill>
                  <a:srgbClr val="0033B3"/>
                </a:solidFill>
                <a:effectLst/>
                <a:latin typeface="JetBrains Mono"/>
              </a:rPr>
              <a:t>public record </a:t>
            </a:r>
            <a:r>
              <a:rPr lang="en" altLang="zh-CN" sz="1400" dirty="0">
                <a:solidFill>
                  <a:srgbClr val="000000"/>
                </a:solidFill>
                <a:effectLst/>
                <a:latin typeface="JetBrains Mono"/>
              </a:rPr>
              <a:t>Book </a:t>
            </a:r>
            <a:r>
              <a:rPr lang="en" altLang="zh-CN" sz="1400" dirty="0">
                <a:solidFill>
                  <a:srgbClr val="080808"/>
                </a:solidFill>
                <a:effectLst/>
                <a:latin typeface="JetBrains Mono"/>
              </a:rPr>
              <a:t>(</a:t>
            </a:r>
            <a:r>
              <a:rPr lang="en" altLang="zh-CN" sz="1400" dirty="0">
                <a:solidFill>
                  <a:srgbClr val="000000"/>
                </a:solidFill>
                <a:effectLst/>
                <a:latin typeface="JetBrains Mono"/>
              </a:rPr>
              <a:t>String </a:t>
            </a:r>
            <a:r>
              <a:rPr lang="en" altLang="zh-CN" sz="1400" dirty="0">
                <a:solidFill>
                  <a:srgbClr val="080808"/>
                </a:solidFill>
                <a:effectLst/>
                <a:latin typeface="JetBrains Mono"/>
              </a:rPr>
              <a:t>id, </a:t>
            </a:r>
            <a:r>
              <a:rPr lang="en" altLang="zh-CN" sz="1400" dirty="0">
                <a:solidFill>
                  <a:srgbClr val="000000"/>
                </a:solidFill>
                <a:effectLst/>
                <a:latin typeface="JetBrains Mono"/>
              </a:rPr>
              <a:t>String </a:t>
            </a:r>
            <a:r>
              <a:rPr lang="en" altLang="zh-CN" sz="1400" dirty="0">
                <a:solidFill>
                  <a:srgbClr val="080808"/>
                </a:solidFill>
                <a:effectLst/>
                <a:latin typeface="JetBrains Mono"/>
              </a:rPr>
              <a:t>name, </a:t>
            </a:r>
            <a:r>
              <a:rPr lang="en" altLang="zh-CN" sz="1400" dirty="0">
                <a:solidFill>
                  <a:srgbClr val="0033B3"/>
                </a:solidFill>
                <a:effectLst/>
                <a:latin typeface="JetBrains Mono"/>
              </a:rPr>
              <a:t>int </a:t>
            </a:r>
            <a:r>
              <a:rPr lang="en" altLang="zh-CN" sz="1400" dirty="0" err="1">
                <a:solidFill>
                  <a:srgbClr val="080808"/>
                </a:solidFill>
                <a:effectLst/>
                <a:latin typeface="JetBrains Mono"/>
              </a:rPr>
              <a:t>pageCount</a:t>
            </a:r>
            <a:r>
              <a:rPr lang="en" altLang="zh-CN" sz="1400" dirty="0">
                <a:solidFill>
                  <a:srgbClr val="080808"/>
                </a:solidFill>
                <a:effectLst/>
                <a:latin typeface="JetBrains Mono"/>
              </a:rPr>
              <a:t>, </a:t>
            </a:r>
            <a:r>
              <a:rPr lang="en" altLang="zh-CN" sz="1400" dirty="0">
                <a:solidFill>
                  <a:srgbClr val="000000"/>
                </a:solidFill>
                <a:effectLst/>
                <a:latin typeface="JetBrains Mono"/>
              </a:rPr>
              <a:t>String </a:t>
            </a:r>
            <a:r>
              <a:rPr lang="en" altLang="zh-CN" sz="1400" dirty="0" err="1">
                <a:solidFill>
                  <a:srgbClr val="080808"/>
                </a:solidFill>
                <a:effectLst/>
                <a:latin typeface="JetBrains Mono"/>
              </a:rPr>
              <a:t>authorId</a:t>
            </a:r>
            <a:r>
              <a:rPr lang="en" altLang="zh-CN" sz="1400" dirty="0">
                <a:solidFill>
                  <a:srgbClr val="080808"/>
                </a:solidFill>
                <a:effectLst/>
                <a:latin typeface="JetBrains Mono"/>
              </a:rPr>
              <a:t>) {</a:t>
            </a:r>
            <a:br>
              <a:rPr lang="en" altLang="zh-CN" sz="1400" dirty="0">
                <a:solidFill>
                  <a:srgbClr val="080808"/>
                </a:solidFill>
                <a:effectLst/>
                <a:latin typeface="JetBrains Mono"/>
              </a:rPr>
            </a:b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private static </a:t>
            </a:r>
            <a:r>
              <a:rPr lang="en" altLang="zh-CN" sz="1400" dirty="0">
                <a:solidFill>
                  <a:srgbClr val="000000"/>
                </a:solidFill>
                <a:effectLst/>
                <a:latin typeface="JetBrains Mono"/>
              </a:rPr>
              <a:t>List</a:t>
            </a:r>
            <a:r>
              <a:rPr lang="en" altLang="zh-CN" sz="1400" dirty="0">
                <a:solidFill>
                  <a:srgbClr val="080808"/>
                </a:solidFill>
                <a:effectLst/>
                <a:latin typeface="JetBrains Mono"/>
              </a:rPr>
              <a:t>&lt;</a:t>
            </a:r>
            <a:r>
              <a:rPr lang="en" altLang="zh-CN" sz="1400" dirty="0">
                <a:solidFill>
                  <a:srgbClr val="000000"/>
                </a:solidFill>
                <a:effectLst/>
                <a:latin typeface="JetBrains Mono"/>
              </a:rPr>
              <a:t>Book</a:t>
            </a:r>
            <a:r>
              <a:rPr lang="en" altLang="zh-CN" sz="1400" dirty="0">
                <a:solidFill>
                  <a:srgbClr val="080808"/>
                </a:solidFill>
                <a:effectLst/>
                <a:latin typeface="JetBrains Mono"/>
              </a:rPr>
              <a:t>&gt; </a:t>
            </a:r>
            <a:r>
              <a:rPr lang="en" altLang="zh-CN" sz="1400" i="1" dirty="0">
                <a:solidFill>
                  <a:srgbClr val="871094"/>
                </a:solidFill>
                <a:effectLst/>
                <a:latin typeface="JetBrains Mono"/>
              </a:rPr>
              <a:t>books </a:t>
            </a:r>
            <a:r>
              <a:rPr lang="en" altLang="zh-CN" sz="1400" dirty="0">
                <a:solidFill>
                  <a:srgbClr val="080808"/>
                </a:solidFill>
                <a:effectLst/>
                <a:latin typeface="JetBrains Mono"/>
              </a:rPr>
              <a:t>= </a:t>
            </a:r>
            <a:r>
              <a:rPr lang="en" altLang="zh-CN" sz="1400" dirty="0" err="1">
                <a:solidFill>
                  <a:srgbClr val="000000"/>
                </a:solidFill>
                <a:effectLst/>
                <a:latin typeface="JetBrains Mono"/>
              </a:rPr>
              <a:t>Arrays</a:t>
            </a:r>
            <a:r>
              <a:rPr lang="en" altLang="zh-CN" sz="1400" dirty="0" err="1">
                <a:solidFill>
                  <a:srgbClr val="080808"/>
                </a:solidFill>
                <a:effectLst/>
                <a:latin typeface="JetBrains Mono"/>
              </a:rPr>
              <a:t>.</a:t>
            </a:r>
            <a:r>
              <a:rPr lang="en" altLang="zh-CN" sz="1400" i="1" dirty="0" err="1">
                <a:solidFill>
                  <a:srgbClr val="080808"/>
                </a:solidFill>
                <a:effectLst/>
                <a:latin typeface="JetBrains Mono"/>
              </a:rPr>
              <a:t>asList</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new </a:t>
            </a:r>
            <a:r>
              <a:rPr lang="en" altLang="zh-CN" sz="1400" dirty="0">
                <a:solidFill>
                  <a:srgbClr val="080808"/>
                </a:solidFill>
                <a:effectLst/>
                <a:latin typeface="JetBrains Mono"/>
              </a:rPr>
              <a:t>Book(</a:t>
            </a:r>
            <a:r>
              <a:rPr lang="en" altLang="zh-CN" sz="1400" dirty="0">
                <a:solidFill>
                  <a:srgbClr val="067D17"/>
                </a:solidFill>
                <a:effectLst/>
                <a:latin typeface="JetBrains Mono"/>
              </a:rPr>
              <a:t>"book-1"</a:t>
            </a:r>
            <a:r>
              <a:rPr lang="en" altLang="zh-CN" sz="1400" dirty="0">
                <a:solidFill>
                  <a:srgbClr val="080808"/>
                </a:solidFill>
                <a:effectLst/>
                <a:latin typeface="JetBrains Mono"/>
              </a:rPr>
              <a:t>, </a:t>
            </a:r>
            <a:r>
              <a:rPr lang="en" altLang="zh-CN" sz="1400" dirty="0">
                <a:solidFill>
                  <a:srgbClr val="067D17"/>
                </a:solidFill>
                <a:effectLst/>
                <a:latin typeface="JetBrains Mono"/>
              </a:rPr>
              <a:t>"Effective Java"</a:t>
            </a:r>
            <a:r>
              <a:rPr lang="en" altLang="zh-CN" sz="1400" dirty="0">
                <a:solidFill>
                  <a:srgbClr val="080808"/>
                </a:solidFill>
                <a:effectLst/>
                <a:latin typeface="JetBrains Mono"/>
              </a:rPr>
              <a:t>, </a:t>
            </a:r>
            <a:r>
              <a:rPr lang="en" altLang="zh-CN" sz="1400" dirty="0">
                <a:solidFill>
                  <a:srgbClr val="1750EB"/>
                </a:solidFill>
                <a:effectLst/>
                <a:latin typeface="JetBrains Mono"/>
              </a:rPr>
              <a:t>416</a:t>
            </a:r>
            <a:r>
              <a:rPr lang="en" altLang="zh-CN" sz="1400" dirty="0">
                <a:solidFill>
                  <a:srgbClr val="080808"/>
                </a:solidFill>
                <a:effectLst/>
                <a:latin typeface="JetBrains Mono"/>
              </a:rPr>
              <a:t>, </a:t>
            </a:r>
            <a:r>
              <a:rPr lang="en" altLang="zh-CN" sz="1400" dirty="0">
                <a:solidFill>
                  <a:srgbClr val="067D17"/>
                </a:solidFill>
                <a:effectLst/>
                <a:latin typeface="JetBrains Mono"/>
              </a:rPr>
              <a:t>"author-1"</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new </a:t>
            </a:r>
            <a:r>
              <a:rPr lang="en" altLang="zh-CN" sz="1400" dirty="0">
                <a:solidFill>
                  <a:srgbClr val="080808"/>
                </a:solidFill>
                <a:effectLst/>
                <a:latin typeface="JetBrains Mono"/>
              </a:rPr>
              <a:t>Book(</a:t>
            </a:r>
            <a:r>
              <a:rPr lang="en" altLang="zh-CN" sz="1400" dirty="0">
                <a:solidFill>
                  <a:srgbClr val="067D17"/>
                </a:solidFill>
                <a:effectLst/>
                <a:latin typeface="JetBrains Mono"/>
              </a:rPr>
              <a:t>"book-2"</a:t>
            </a:r>
            <a:r>
              <a:rPr lang="en" altLang="zh-CN" sz="1400" dirty="0">
                <a:solidFill>
                  <a:srgbClr val="080808"/>
                </a:solidFill>
                <a:effectLst/>
                <a:latin typeface="JetBrains Mono"/>
              </a:rPr>
              <a:t>, </a:t>
            </a:r>
            <a:r>
              <a:rPr lang="en" altLang="zh-CN" sz="1400" dirty="0">
                <a:solidFill>
                  <a:srgbClr val="067D17"/>
                </a:solidFill>
                <a:effectLst/>
                <a:latin typeface="JetBrains Mono"/>
              </a:rPr>
              <a:t>"Hitchhiker's Guide to the Galaxy"</a:t>
            </a:r>
            <a:r>
              <a:rPr lang="en" altLang="zh-CN" sz="1400" dirty="0">
                <a:solidFill>
                  <a:srgbClr val="080808"/>
                </a:solidFill>
                <a:effectLst/>
                <a:latin typeface="JetBrains Mono"/>
              </a:rPr>
              <a:t>, </a:t>
            </a:r>
            <a:r>
              <a:rPr lang="en" altLang="zh-CN" sz="1400" dirty="0">
                <a:solidFill>
                  <a:srgbClr val="1750EB"/>
                </a:solidFill>
                <a:effectLst/>
                <a:latin typeface="JetBrains Mono"/>
              </a:rPr>
              <a:t>208</a:t>
            </a:r>
            <a:r>
              <a:rPr lang="en" altLang="zh-CN" sz="1400" dirty="0">
                <a:solidFill>
                  <a:srgbClr val="080808"/>
                </a:solidFill>
                <a:effectLst/>
                <a:latin typeface="JetBrains Mono"/>
              </a:rPr>
              <a:t>, </a:t>
            </a:r>
            <a:r>
              <a:rPr lang="en" altLang="zh-CN" sz="1400" dirty="0">
                <a:solidFill>
                  <a:srgbClr val="067D17"/>
                </a:solidFill>
                <a:effectLst/>
                <a:latin typeface="JetBrains Mono"/>
              </a:rPr>
              <a:t>"author-2"</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new </a:t>
            </a:r>
            <a:r>
              <a:rPr lang="en" altLang="zh-CN" sz="1400" dirty="0">
                <a:solidFill>
                  <a:srgbClr val="080808"/>
                </a:solidFill>
                <a:effectLst/>
                <a:latin typeface="JetBrains Mono"/>
              </a:rPr>
              <a:t>Book(</a:t>
            </a:r>
            <a:r>
              <a:rPr lang="en" altLang="zh-CN" sz="1400" dirty="0">
                <a:solidFill>
                  <a:srgbClr val="067D17"/>
                </a:solidFill>
                <a:effectLst/>
                <a:latin typeface="JetBrains Mono"/>
              </a:rPr>
              <a:t>"book-3"</a:t>
            </a:r>
            <a:r>
              <a:rPr lang="en" altLang="zh-CN" sz="1400" dirty="0">
                <a:solidFill>
                  <a:srgbClr val="080808"/>
                </a:solidFill>
                <a:effectLst/>
                <a:latin typeface="JetBrains Mono"/>
              </a:rPr>
              <a:t>, </a:t>
            </a:r>
            <a:r>
              <a:rPr lang="en" altLang="zh-CN" sz="1400" dirty="0">
                <a:solidFill>
                  <a:srgbClr val="067D17"/>
                </a:solidFill>
                <a:effectLst/>
                <a:latin typeface="JetBrains Mono"/>
              </a:rPr>
              <a:t>"Down Under"</a:t>
            </a:r>
            <a:r>
              <a:rPr lang="en" altLang="zh-CN" sz="1400" dirty="0">
                <a:solidFill>
                  <a:srgbClr val="080808"/>
                </a:solidFill>
                <a:effectLst/>
                <a:latin typeface="JetBrains Mono"/>
              </a:rPr>
              <a:t>, </a:t>
            </a:r>
            <a:r>
              <a:rPr lang="en" altLang="zh-CN" sz="1400" dirty="0">
                <a:solidFill>
                  <a:srgbClr val="1750EB"/>
                </a:solidFill>
                <a:effectLst/>
                <a:latin typeface="JetBrains Mono"/>
              </a:rPr>
              <a:t>436</a:t>
            </a:r>
            <a:r>
              <a:rPr lang="en" altLang="zh-CN" sz="1400" dirty="0">
                <a:solidFill>
                  <a:srgbClr val="080808"/>
                </a:solidFill>
                <a:effectLst/>
                <a:latin typeface="JetBrains Mono"/>
              </a:rPr>
              <a:t>, </a:t>
            </a:r>
            <a:r>
              <a:rPr lang="en" altLang="zh-CN" sz="1400" dirty="0">
                <a:solidFill>
                  <a:srgbClr val="067D17"/>
                </a:solidFill>
                <a:effectLst/>
                <a:latin typeface="JetBrains Mono"/>
              </a:rPr>
              <a:t>"author-3"</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br>
              <a:rPr lang="en" altLang="zh-CN" sz="1400" dirty="0">
                <a:solidFill>
                  <a:srgbClr val="080808"/>
                </a:solidFill>
                <a:effectLst/>
                <a:latin typeface="JetBrains Mono"/>
              </a:rPr>
            </a:b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public static </a:t>
            </a:r>
            <a:r>
              <a:rPr lang="en" altLang="zh-CN" sz="1400" dirty="0">
                <a:solidFill>
                  <a:srgbClr val="000000"/>
                </a:solidFill>
                <a:effectLst/>
                <a:latin typeface="JetBrains Mono"/>
              </a:rPr>
              <a:t>Book </a:t>
            </a:r>
            <a:r>
              <a:rPr lang="en" altLang="zh-CN" sz="1400" dirty="0" err="1">
                <a:solidFill>
                  <a:srgbClr val="00627A"/>
                </a:solidFill>
                <a:effectLst/>
                <a:latin typeface="JetBrains Mono"/>
              </a:rPr>
              <a:t>getById</a:t>
            </a:r>
            <a:r>
              <a:rPr lang="en" altLang="zh-CN" sz="1400" dirty="0">
                <a:solidFill>
                  <a:srgbClr val="080808"/>
                </a:solidFill>
                <a:effectLst/>
                <a:latin typeface="JetBrains Mono"/>
              </a:rPr>
              <a:t>(</a:t>
            </a:r>
            <a:r>
              <a:rPr lang="en" altLang="zh-CN" sz="1400" dirty="0">
                <a:solidFill>
                  <a:srgbClr val="000000"/>
                </a:solidFill>
                <a:effectLst/>
                <a:latin typeface="JetBrains Mono"/>
              </a:rPr>
              <a:t>String </a:t>
            </a:r>
            <a:r>
              <a:rPr lang="en" altLang="zh-CN" sz="1400" dirty="0">
                <a:solidFill>
                  <a:srgbClr val="080808"/>
                </a:solidFill>
                <a:effectLst/>
                <a:latin typeface="JetBrains Mono"/>
              </a:rPr>
              <a:t>id) {</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return </a:t>
            </a:r>
            <a:r>
              <a:rPr lang="en" altLang="zh-CN" sz="1400" i="1" dirty="0" err="1">
                <a:solidFill>
                  <a:srgbClr val="871094"/>
                </a:solidFill>
                <a:effectLst/>
                <a:latin typeface="JetBrains Mono"/>
              </a:rPr>
              <a:t>books</a:t>
            </a:r>
            <a:r>
              <a:rPr lang="en" altLang="zh-CN" sz="1400" dirty="0" err="1">
                <a:solidFill>
                  <a:srgbClr val="080808"/>
                </a:solidFill>
                <a:effectLst/>
                <a:latin typeface="JetBrains Mono"/>
              </a:rPr>
              <a:t>.stream</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.filter(book -&gt; </a:t>
            </a:r>
            <a:r>
              <a:rPr lang="en" altLang="zh-CN" sz="1400" dirty="0" err="1">
                <a:solidFill>
                  <a:srgbClr val="080808"/>
                </a:solidFill>
                <a:effectLst/>
                <a:latin typeface="JetBrains Mono"/>
              </a:rPr>
              <a:t>book.id</a:t>
            </a:r>
            <a:r>
              <a:rPr lang="en" altLang="zh-CN" sz="1400" dirty="0">
                <a:solidFill>
                  <a:srgbClr val="080808"/>
                </a:solidFill>
                <a:effectLst/>
                <a:latin typeface="JetBrains Mono"/>
              </a:rPr>
              <a:t>().equals(</a:t>
            </a:r>
            <a:r>
              <a:rPr lang="en" altLang="zh-CN" sz="1400" dirty="0">
                <a:solidFill>
                  <a:srgbClr val="851691"/>
                </a:solidFill>
                <a:effectLst/>
                <a:latin typeface="JetBrains Mono"/>
              </a:rPr>
              <a:t>id</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err="1">
                <a:solidFill>
                  <a:srgbClr val="080808"/>
                </a:solidFill>
                <a:effectLst/>
                <a:latin typeface="JetBrains Mono"/>
              </a:rPr>
              <a:t>findFirst</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err="1">
                <a:solidFill>
                  <a:srgbClr val="080808"/>
                </a:solidFill>
                <a:effectLst/>
                <a:latin typeface="JetBrains Mono"/>
              </a:rPr>
              <a:t>orElse</a:t>
            </a:r>
            <a:r>
              <a:rPr lang="en" altLang="zh-CN" sz="1400" dirty="0">
                <a:solidFill>
                  <a:srgbClr val="080808"/>
                </a:solidFill>
                <a:effectLst/>
                <a:latin typeface="JetBrains Mono"/>
              </a:rPr>
              <a:t>(</a:t>
            </a:r>
            <a:r>
              <a:rPr lang="en" altLang="zh-CN" sz="1400" dirty="0">
                <a:solidFill>
                  <a:srgbClr val="0033B3"/>
                </a:solidFill>
                <a:effectLst/>
                <a:latin typeface="JetBrains Mono"/>
              </a:rPr>
              <a:t>null</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br>
              <a:rPr lang="en" altLang="zh-CN" sz="1400" dirty="0">
                <a:solidFill>
                  <a:srgbClr val="080808"/>
                </a:solidFill>
                <a:effectLst/>
                <a:latin typeface="JetBrains Mono"/>
              </a:rPr>
            </a:br>
            <a:r>
              <a:rPr lang="en" altLang="zh-CN" sz="1400" dirty="0">
                <a:solidFill>
                  <a:srgbClr val="080808"/>
                </a:solidFill>
                <a:effectLst/>
                <a:latin typeface="JetBrains Mono"/>
              </a:rPr>
              <a:t>}</a:t>
            </a:r>
            <a:br>
              <a:rPr lang="en" altLang="zh-CN" sz="1400" dirty="0">
                <a:solidFill>
                  <a:srgbClr val="080808"/>
                </a:solidFill>
                <a:effectLst/>
                <a:latin typeface="JetBrains Mono"/>
              </a:rPr>
            </a:br>
            <a:endParaRPr lang="en" altLang="zh-CN" sz="1400" dirty="0">
              <a:solidFill>
                <a:srgbClr val="080808"/>
              </a:solidFill>
              <a:effectLst/>
              <a:latin typeface="JetBrains Mono"/>
            </a:endParaRPr>
          </a:p>
        </p:txBody>
      </p:sp>
    </p:spTree>
    <p:extLst>
      <p:ext uri="{BB962C8B-B14F-4D97-AF65-F5344CB8AC3E}">
        <p14:creationId xmlns:p14="http://schemas.microsoft.com/office/powerpoint/2010/main" val="1910690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US" altLang="zh-CN" dirty="0" err="1"/>
              <a:t>Author.java</a:t>
            </a:r>
            <a:endParaRPr lang="en" altLang="zh-CN"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41</a:t>
            </a:fld>
            <a:endParaRPr lang="zh-CN" altLang="en-US" dirty="0"/>
          </a:p>
        </p:txBody>
      </p:sp>
      <p:sp>
        <p:nvSpPr>
          <p:cNvPr id="6" name="文本框 5">
            <a:extLst>
              <a:ext uri="{FF2B5EF4-FFF2-40B4-BE49-F238E27FC236}">
                <a16:creationId xmlns:a16="http://schemas.microsoft.com/office/drawing/2014/main" id="{BE67E055-A255-B5DC-0B12-3A49FDC25F4B}"/>
              </a:ext>
            </a:extLst>
          </p:cNvPr>
          <p:cNvSpPr txBox="1"/>
          <p:nvPr/>
        </p:nvSpPr>
        <p:spPr>
          <a:xfrm>
            <a:off x="1403648" y="959129"/>
            <a:ext cx="7884368" cy="4031873"/>
          </a:xfrm>
          <a:prstGeom prst="rect">
            <a:avLst/>
          </a:prstGeom>
          <a:noFill/>
        </p:spPr>
        <p:txBody>
          <a:bodyPr wrap="square">
            <a:spAutoFit/>
          </a:bodyPr>
          <a:lstStyle/>
          <a:p>
            <a:br>
              <a:rPr lang="en" altLang="zh-CN" sz="1100" dirty="0">
                <a:solidFill>
                  <a:srgbClr val="080808"/>
                </a:solidFill>
                <a:effectLst/>
                <a:latin typeface="JetBrains Mono"/>
              </a:rPr>
            </a:br>
            <a:br>
              <a:rPr lang="en" altLang="zh-CN" sz="1100" dirty="0">
                <a:solidFill>
                  <a:srgbClr val="080808"/>
                </a:solidFill>
                <a:effectLst/>
                <a:latin typeface="JetBrains Mono"/>
              </a:rPr>
            </a:br>
            <a:r>
              <a:rPr lang="en" altLang="zh-CN" sz="1400" dirty="0">
                <a:solidFill>
                  <a:srgbClr val="0033B3"/>
                </a:solidFill>
                <a:effectLst/>
                <a:latin typeface="JetBrains Mono"/>
              </a:rPr>
              <a:t>public record </a:t>
            </a:r>
            <a:r>
              <a:rPr lang="en" altLang="zh-CN" sz="1400" dirty="0">
                <a:solidFill>
                  <a:srgbClr val="000000"/>
                </a:solidFill>
                <a:effectLst/>
                <a:latin typeface="JetBrains Mono"/>
              </a:rPr>
              <a:t>Author </a:t>
            </a:r>
            <a:r>
              <a:rPr lang="en" altLang="zh-CN" sz="1400" dirty="0">
                <a:solidFill>
                  <a:srgbClr val="080808"/>
                </a:solidFill>
                <a:effectLst/>
                <a:latin typeface="JetBrains Mono"/>
              </a:rPr>
              <a:t>(</a:t>
            </a:r>
            <a:r>
              <a:rPr lang="en" altLang="zh-CN" sz="1400" dirty="0">
                <a:solidFill>
                  <a:srgbClr val="000000"/>
                </a:solidFill>
                <a:effectLst/>
                <a:latin typeface="JetBrains Mono"/>
              </a:rPr>
              <a:t>String </a:t>
            </a:r>
            <a:r>
              <a:rPr lang="en" altLang="zh-CN" sz="1400" dirty="0">
                <a:solidFill>
                  <a:srgbClr val="080808"/>
                </a:solidFill>
                <a:effectLst/>
                <a:latin typeface="JetBrains Mono"/>
              </a:rPr>
              <a:t>id, </a:t>
            </a:r>
            <a:r>
              <a:rPr lang="en" altLang="zh-CN" sz="1400" dirty="0">
                <a:solidFill>
                  <a:srgbClr val="000000"/>
                </a:solidFill>
                <a:effectLst/>
                <a:latin typeface="JetBrains Mono"/>
              </a:rPr>
              <a:t>String </a:t>
            </a:r>
            <a:r>
              <a:rPr lang="en" altLang="zh-CN" sz="1400" dirty="0" err="1">
                <a:solidFill>
                  <a:srgbClr val="080808"/>
                </a:solidFill>
                <a:effectLst/>
                <a:latin typeface="JetBrains Mono"/>
              </a:rPr>
              <a:t>firstName</a:t>
            </a:r>
            <a:r>
              <a:rPr lang="en" altLang="zh-CN" sz="1400" dirty="0">
                <a:solidFill>
                  <a:srgbClr val="080808"/>
                </a:solidFill>
                <a:effectLst/>
                <a:latin typeface="JetBrains Mono"/>
              </a:rPr>
              <a:t>, </a:t>
            </a:r>
            <a:r>
              <a:rPr lang="en" altLang="zh-CN" sz="1400" dirty="0">
                <a:solidFill>
                  <a:srgbClr val="000000"/>
                </a:solidFill>
                <a:effectLst/>
                <a:latin typeface="JetBrains Mono"/>
              </a:rPr>
              <a:t>String </a:t>
            </a:r>
            <a:r>
              <a:rPr lang="en" altLang="zh-CN" sz="1400" dirty="0" err="1">
                <a:solidFill>
                  <a:srgbClr val="080808"/>
                </a:solidFill>
                <a:effectLst/>
                <a:latin typeface="JetBrains Mono"/>
              </a:rPr>
              <a:t>lastName</a:t>
            </a:r>
            <a:r>
              <a:rPr lang="en" altLang="zh-CN" sz="1400" dirty="0">
                <a:solidFill>
                  <a:srgbClr val="080808"/>
                </a:solidFill>
                <a:effectLst/>
                <a:latin typeface="JetBrains Mono"/>
              </a:rPr>
              <a:t>) {</a:t>
            </a:r>
            <a:br>
              <a:rPr lang="en" altLang="zh-CN" sz="1400" dirty="0">
                <a:solidFill>
                  <a:srgbClr val="080808"/>
                </a:solidFill>
                <a:effectLst/>
                <a:latin typeface="JetBrains Mono"/>
              </a:rPr>
            </a:b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private static </a:t>
            </a:r>
            <a:r>
              <a:rPr lang="en" altLang="zh-CN" sz="1400" dirty="0">
                <a:solidFill>
                  <a:srgbClr val="000000"/>
                </a:solidFill>
                <a:effectLst/>
                <a:latin typeface="JetBrains Mono"/>
              </a:rPr>
              <a:t>List</a:t>
            </a:r>
            <a:r>
              <a:rPr lang="en" altLang="zh-CN" sz="1400" dirty="0">
                <a:solidFill>
                  <a:srgbClr val="080808"/>
                </a:solidFill>
                <a:effectLst/>
                <a:latin typeface="JetBrains Mono"/>
              </a:rPr>
              <a:t>&lt;</a:t>
            </a:r>
            <a:r>
              <a:rPr lang="en" altLang="zh-CN" sz="1400" dirty="0">
                <a:solidFill>
                  <a:srgbClr val="000000"/>
                </a:solidFill>
                <a:effectLst/>
                <a:latin typeface="JetBrains Mono"/>
              </a:rPr>
              <a:t>Author</a:t>
            </a:r>
            <a:r>
              <a:rPr lang="en" altLang="zh-CN" sz="1400" dirty="0">
                <a:solidFill>
                  <a:srgbClr val="080808"/>
                </a:solidFill>
                <a:effectLst/>
                <a:latin typeface="JetBrains Mono"/>
              </a:rPr>
              <a:t>&gt; </a:t>
            </a:r>
            <a:r>
              <a:rPr lang="en" altLang="zh-CN" sz="1400" i="1" dirty="0">
                <a:solidFill>
                  <a:srgbClr val="871094"/>
                </a:solidFill>
                <a:effectLst/>
                <a:latin typeface="JetBrains Mono"/>
              </a:rPr>
              <a:t>authors </a:t>
            </a:r>
            <a:r>
              <a:rPr lang="en" altLang="zh-CN" sz="1400" dirty="0">
                <a:solidFill>
                  <a:srgbClr val="080808"/>
                </a:solidFill>
                <a:effectLst/>
                <a:latin typeface="JetBrains Mono"/>
              </a:rPr>
              <a:t>= </a:t>
            </a:r>
            <a:r>
              <a:rPr lang="en" altLang="zh-CN" sz="1400" dirty="0" err="1">
                <a:solidFill>
                  <a:srgbClr val="000000"/>
                </a:solidFill>
                <a:effectLst/>
                <a:latin typeface="JetBrains Mono"/>
              </a:rPr>
              <a:t>Arrays</a:t>
            </a:r>
            <a:r>
              <a:rPr lang="en" altLang="zh-CN" sz="1400" dirty="0" err="1">
                <a:solidFill>
                  <a:srgbClr val="080808"/>
                </a:solidFill>
                <a:effectLst/>
                <a:latin typeface="JetBrains Mono"/>
              </a:rPr>
              <a:t>.</a:t>
            </a:r>
            <a:r>
              <a:rPr lang="en" altLang="zh-CN" sz="1400" i="1" dirty="0" err="1">
                <a:solidFill>
                  <a:srgbClr val="080808"/>
                </a:solidFill>
                <a:effectLst/>
                <a:latin typeface="JetBrains Mono"/>
              </a:rPr>
              <a:t>asList</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new </a:t>
            </a:r>
            <a:r>
              <a:rPr lang="en" altLang="zh-CN" sz="1400" dirty="0">
                <a:solidFill>
                  <a:srgbClr val="080808"/>
                </a:solidFill>
                <a:effectLst/>
                <a:latin typeface="JetBrains Mono"/>
              </a:rPr>
              <a:t>Author(</a:t>
            </a:r>
            <a:r>
              <a:rPr lang="en" altLang="zh-CN" sz="1400" dirty="0">
                <a:solidFill>
                  <a:srgbClr val="067D17"/>
                </a:solidFill>
                <a:effectLst/>
                <a:latin typeface="JetBrains Mono"/>
              </a:rPr>
              <a:t>"author-1"</a:t>
            </a:r>
            <a:r>
              <a:rPr lang="en" altLang="zh-CN" sz="1400" dirty="0">
                <a:solidFill>
                  <a:srgbClr val="080808"/>
                </a:solidFill>
                <a:effectLst/>
                <a:latin typeface="JetBrains Mono"/>
              </a:rPr>
              <a:t>, </a:t>
            </a:r>
            <a:r>
              <a:rPr lang="en" altLang="zh-CN" sz="1400" dirty="0">
                <a:solidFill>
                  <a:srgbClr val="067D17"/>
                </a:solidFill>
                <a:effectLst/>
                <a:latin typeface="JetBrains Mono"/>
              </a:rPr>
              <a:t>"Joshua"</a:t>
            </a:r>
            <a:r>
              <a:rPr lang="en" altLang="zh-CN" sz="1400" dirty="0">
                <a:solidFill>
                  <a:srgbClr val="080808"/>
                </a:solidFill>
                <a:effectLst/>
                <a:latin typeface="JetBrains Mono"/>
              </a:rPr>
              <a:t>, </a:t>
            </a:r>
            <a:r>
              <a:rPr lang="en" altLang="zh-CN" sz="1400" dirty="0">
                <a:solidFill>
                  <a:srgbClr val="067D17"/>
                </a:solidFill>
                <a:effectLst/>
                <a:latin typeface="JetBrains Mono"/>
              </a:rPr>
              <a:t>"Bloch"</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new </a:t>
            </a:r>
            <a:r>
              <a:rPr lang="en" altLang="zh-CN" sz="1400" dirty="0">
                <a:solidFill>
                  <a:srgbClr val="080808"/>
                </a:solidFill>
                <a:effectLst/>
                <a:latin typeface="JetBrains Mono"/>
              </a:rPr>
              <a:t>Author(</a:t>
            </a:r>
            <a:r>
              <a:rPr lang="en" altLang="zh-CN" sz="1400" dirty="0">
                <a:solidFill>
                  <a:srgbClr val="067D17"/>
                </a:solidFill>
                <a:effectLst/>
                <a:latin typeface="JetBrains Mono"/>
              </a:rPr>
              <a:t>"author-2"</a:t>
            </a:r>
            <a:r>
              <a:rPr lang="en" altLang="zh-CN" sz="1400" dirty="0">
                <a:solidFill>
                  <a:srgbClr val="080808"/>
                </a:solidFill>
                <a:effectLst/>
                <a:latin typeface="JetBrains Mono"/>
              </a:rPr>
              <a:t>, </a:t>
            </a:r>
            <a:r>
              <a:rPr lang="en" altLang="zh-CN" sz="1400" dirty="0">
                <a:solidFill>
                  <a:srgbClr val="067D17"/>
                </a:solidFill>
                <a:effectLst/>
                <a:latin typeface="JetBrains Mono"/>
              </a:rPr>
              <a:t>"Douglas"</a:t>
            </a:r>
            <a:r>
              <a:rPr lang="en" altLang="zh-CN" sz="1400" dirty="0">
                <a:solidFill>
                  <a:srgbClr val="080808"/>
                </a:solidFill>
                <a:effectLst/>
                <a:latin typeface="JetBrains Mono"/>
              </a:rPr>
              <a:t>, </a:t>
            </a:r>
            <a:r>
              <a:rPr lang="en" altLang="zh-CN" sz="1400" dirty="0">
                <a:solidFill>
                  <a:srgbClr val="067D17"/>
                </a:solidFill>
                <a:effectLst/>
                <a:latin typeface="JetBrains Mono"/>
              </a:rPr>
              <a:t>"Adams"</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new </a:t>
            </a:r>
            <a:r>
              <a:rPr lang="en" altLang="zh-CN" sz="1400" dirty="0">
                <a:solidFill>
                  <a:srgbClr val="080808"/>
                </a:solidFill>
                <a:effectLst/>
                <a:latin typeface="JetBrains Mono"/>
              </a:rPr>
              <a:t>Author(</a:t>
            </a:r>
            <a:r>
              <a:rPr lang="en" altLang="zh-CN" sz="1400" dirty="0">
                <a:solidFill>
                  <a:srgbClr val="067D17"/>
                </a:solidFill>
                <a:effectLst/>
                <a:latin typeface="JetBrains Mono"/>
              </a:rPr>
              <a:t>"author-3"</a:t>
            </a:r>
            <a:r>
              <a:rPr lang="en" altLang="zh-CN" sz="1400" dirty="0">
                <a:solidFill>
                  <a:srgbClr val="080808"/>
                </a:solidFill>
                <a:effectLst/>
                <a:latin typeface="JetBrains Mono"/>
              </a:rPr>
              <a:t>, </a:t>
            </a:r>
            <a:r>
              <a:rPr lang="en" altLang="zh-CN" sz="1400" dirty="0">
                <a:solidFill>
                  <a:srgbClr val="067D17"/>
                </a:solidFill>
                <a:effectLst/>
                <a:latin typeface="JetBrains Mono"/>
              </a:rPr>
              <a:t>"Bill"</a:t>
            </a:r>
            <a:r>
              <a:rPr lang="en" altLang="zh-CN" sz="1400" dirty="0">
                <a:solidFill>
                  <a:srgbClr val="080808"/>
                </a:solidFill>
                <a:effectLst/>
                <a:latin typeface="JetBrains Mono"/>
              </a:rPr>
              <a:t>, </a:t>
            </a:r>
            <a:r>
              <a:rPr lang="en" altLang="zh-CN" sz="1400" dirty="0">
                <a:solidFill>
                  <a:srgbClr val="067D17"/>
                </a:solidFill>
                <a:effectLst/>
                <a:latin typeface="JetBrains Mono"/>
              </a:rPr>
              <a:t>"Bryson"</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br>
              <a:rPr lang="en" altLang="zh-CN" sz="1400" dirty="0">
                <a:solidFill>
                  <a:srgbClr val="080808"/>
                </a:solidFill>
                <a:effectLst/>
                <a:latin typeface="JetBrains Mono"/>
              </a:rPr>
            </a:b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public static </a:t>
            </a:r>
            <a:r>
              <a:rPr lang="en" altLang="zh-CN" sz="1400" dirty="0">
                <a:solidFill>
                  <a:srgbClr val="000000"/>
                </a:solidFill>
                <a:effectLst/>
                <a:latin typeface="JetBrains Mono"/>
              </a:rPr>
              <a:t>Author </a:t>
            </a:r>
            <a:r>
              <a:rPr lang="en" altLang="zh-CN" sz="1400" dirty="0" err="1">
                <a:solidFill>
                  <a:srgbClr val="00627A"/>
                </a:solidFill>
                <a:effectLst/>
                <a:latin typeface="JetBrains Mono"/>
              </a:rPr>
              <a:t>getById</a:t>
            </a:r>
            <a:r>
              <a:rPr lang="en" altLang="zh-CN" sz="1400" dirty="0">
                <a:solidFill>
                  <a:srgbClr val="080808"/>
                </a:solidFill>
                <a:effectLst/>
                <a:latin typeface="JetBrains Mono"/>
              </a:rPr>
              <a:t>(</a:t>
            </a:r>
            <a:r>
              <a:rPr lang="en" altLang="zh-CN" sz="1400" dirty="0">
                <a:solidFill>
                  <a:srgbClr val="000000"/>
                </a:solidFill>
                <a:effectLst/>
                <a:latin typeface="JetBrains Mono"/>
              </a:rPr>
              <a:t>String </a:t>
            </a:r>
            <a:r>
              <a:rPr lang="en" altLang="zh-CN" sz="1400" dirty="0">
                <a:solidFill>
                  <a:srgbClr val="080808"/>
                </a:solidFill>
                <a:effectLst/>
                <a:latin typeface="JetBrains Mono"/>
              </a:rPr>
              <a:t>id) {</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return </a:t>
            </a:r>
            <a:r>
              <a:rPr lang="en" altLang="zh-CN" sz="1400" i="1" dirty="0" err="1">
                <a:solidFill>
                  <a:srgbClr val="871094"/>
                </a:solidFill>
                <a:effectLst/>
                <a:latin typeface="JetBrains Mono"/>
              </a:rPr>
              <a:t>authors</a:t>
            </a:r>
            <a:r>
              <a:rPr lang="en" altLang="zh-CN" sz="1400" dirty="0" err="1">
                <a:solidFill>
                  <a:srgbClr val="080808"/>
                </a:solidFill>
                <a:effectLst/>
                <a:latin typeface="JetBrains Mono"/>
              </a:rPr>
              <a:t>.stream</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.filter(author -&gt; </a:t>
            </a:r>
            <a:r>
              <a:rPr lang="en" altLang="zh-CN" sz="1400" dirty="0" err="1">
                <a:solidFill>
                  <a:srgbClr val="080808"/>
                </a:solidFill>
                <a:effectLst/>
                <a:latin typeface="JetBrains Mono"/>
              </a:rPr>
              <a:t>author.id</a:t>
            </a:r>
            <a:r>
              <a:rPr lang="en" altLang="zh-CN" sz="1400" dirty="0">
                <a:solidFill>
                  <a:srgbClr val="080808"/>
                </a:solidFill>
                <a:effectLst/>
                <a:latin typeface="JetBrains Mono"/>
              </a:rPr>
              <a:t>().equals(</a:t>
            </a:r>
            <a:r>
              <a:rPr lang="en" altLang="zh-CN" sz="1400" dirty="0">
                <a:solidFill>
                  <a:srgbClr val="851691"/>
                </a:solidFill>
                <a:effectLst/>
                <a:latin typeface="JetBrains Mono"/>
              </a:rPr>
              <a:t>id</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err="1">
                <a:solidFill>
                  <a:srgbClr val="080808"/>
                </a:solidFill>
                <a:effectLst/>
                <a:latin typeface="JetBrains Mono"/>
              </a:rPr>
              <a:t>findFirst</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err="1">
                <a:solidFill>
                  <a:srgbClr val="080808"/>
                </a:solidFill>
                <a:effectLst/>
                <a:latin typeface="JetBrains Mono"/>
              </a:rPr>
              <a:t>orElse</a:t>
            </a:r>
            <a:r>
              <a:rPr lang="en" altLang="zh-CN" sz="1400" dirty="0">
                <a:solidFill>
                  <a:srgbClr val="080808"/>
                </a:solidFill>
                <a:effectLst/>
                <a:latin typeface="JetBrains Mono"/>
              </a:rPr>
              <a:t>(</a:t>
            </a:r>
            <a:r>
              <a:rPr lang="en" altLang="zh-CN" sz="1400" dirty="0">
                <a:solidFill>
                  <a:srgbClr val="0033B3"/>
                </a:solidFill>
                <a:effectLst/>
                <a:latin typeface="JetBrains Mono"/>
              </a:rPr>
              <a:t>null</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br>
              <a:rPr lang="en" altLang="zh-CN" sz="1400" dirty="0">
                <a:solidFill>
                  <a:srgbClr val="080808"/>
                </a:solidFill>
                <a:effectLst/>
                <a:latin typeface="JetBrains Mono"/>
              </a:rPr>
            </a:br>
            <a:r>
              <a:rPr lang="en" altLang="zh-CN" sz="1400" dirty="0">
                <a:solidFill>
                  <a:srgbClr val="080808"/>
                </a:solidFill>
                <a:effectLst/>
                <a:latin typeface="JetBrains Mono"/>
              </a:rPr>
              <a:t>}</a:t>
            </a:r>
          </a:p>
          <a:p>
            <a:br>
              <a:rPr lang="en" altLang="zh-CN" sz="1100" dirty="0">
                <a:solidFill>
                  <a:srgbClr val="080808"/>
                </a:solidFill>
                <a:effectLst/>
                <a:latin typeface="JetBrains Mono"/>
              </a:rPr>
            </a:br>
            <a:endParaRPr lang="en" altLang="zh-CN" sz="1100" dirty="0">
              <a:solidFill>
                <a:srgbClr val="080808"/>
              </a:solidFill>
              <a:effectLst/>
              <a:latin typeface="JetBrains Mono"/>
            </a:endParaRPr>
          </a:p>
        </p:txBody>
      </p:sp>
    </p:spTree>
    <p:extLst>
      <p:ext uri="{BB962C8B-B14F-4D97-AF65-F5344CB8AC3E}">
        <p14:creationId xmlns:p14="http://schemas.microsoft.com/office/powerpoint/2010/main" val="1723845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US" altLang="zh-CN" dirty="0" err="1"/>
              <a:t>BookController.java</a:t>
            </a:r>
            <a:endParaRPr lang="en" altLang="zh-CN"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42</a:t>
            </a:fld>
            <a:endParaRPr lang="zh-CN" altLang="en-US" dirty="0"/>
          </a:p>
        </p:txBody>
      </p:sp>
      <p:sp>
        <p:nvSpPr>
          <p:cNvPr id="6" name="文本框 5">
            <a:extLst>
              <a:ext uri="{FF2B5EF4-FFF2-40B4-BE49-F238E27FC236}">
                <a16:creationId xmlns:a16="http://schemas.microsoft.com/office/drawing/2014/main" id="{BE67E055-A255-B5DC-0B12-3A49FDC25F4B}"/>
              </a:ext>
            </a:extLst>
          </p:cNvPr>
          <p:cNvSpPr txBox="1"/>
          <p:nvPr/>
        </p:nvSpPr>
        <p:spPr>
          <a:xfrm>
            <a:off x="2051720" y="987574"/>
            <a:ext cx="4320480" cy="3493264"/>
          </a:xfrm>
          <a:prstGeom prst="rect">
            <a:avLst/>
          </a:prstGeom>
          <a:noFill/>
        </p:spPr>
        <p:txBody>
          <a:bodyPr wrap="square">
            <a:spAutoFit/>
          </a:bodyPr>
          <a:lstStyle/>
          <a:p>
            <a:br>
              <a:rPr lang="en" altLang="zh-CN" sz="1000" dirty="0">
                <a:solidFill>
                  <a:srgbClr val="080808"/>
                </a:solidFill>
                <a:effectLst/>
                <a:latin typeface="JetBrains Mono"/>
              </a:rPr>
            </a:br>
            <a:br>
              <a:rPr lang="en" altLang="zh-CN" sz="1000" dirty="0">
                <a:solidFill>
                  <a:srgbClr val="080808"/>
                </a:solidFill>
                <a:effectLst/>
                <a:latin typeface="JetBrains Mono"/>
              </a:rPr>
            </a:br>
            <a:r>
              <a:rPr lang="en" altLang="zh-CN" sz="1400" dirty="0">
                <a:solidFill>
                  <a:srgbClr val="9E880D"/>
                </a:solidFill>
                <a:effectLst/>
                <a:latin typeface="JetBrains Mono"/>
              </a:rPr>
              <a:t>@Controller</a:t>
            </a:r>
            <a:br>
              <a:rPr lang="en" altLang="zh-CN" sz="1400" dirty="0">
                <a:solidFill>
                  <a:srgbClr val="9E880D"/>
                </a:solidFill>
                <a:effectLst/>
                <a:latin typeface="JetBrains Mono"/>
              </a:rPr>
            </a:br>
            <a:r>
              <a:rPr lang="en" altLang="zh-CN" sz="1400" dirty="0">
                <a:solidFill>
                  <a:srgbClr val="0033B3"/>
                </a:solidFill>
                <a:effectLst/>
                <a:latin typeface="JetBrains Mono"/>
              </a:rPr>
              <a:t>public class </a:t>
            </a:r>
            <a:r>
              <a:rPr lang="en" altLang="zh-CN" sz="1400" dirty="0" err="1">
                <a:solidFill>
                  <a:srgbClr val="000000"/>
                </a:solidFill>
                <a:effectLst/>
                <a:latin typeface="JetBrains Mono"/>
              </a:rPr>
              <a:t>BookController</a:t>
            </a:r>
            <a:r>
              <a:rPr lang="en" altLang="zh-CN" sz="1400" dirty="0">
                <a:solidFill>
                  <a:srgbClr val="000000"/>
                </a:solidFill>
                <a:effectLst/>
                <a:latin typeface="JetBrains Mono"/>
              </a:rPr>
              <a:t> </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9E880D"/>
                </a:solidFill>
                <a:effectLst/>
                <a:latin typeface="JetBrains Mono"/>
              </a:rPr>
              <a:t>@</a:t>
            </a:r>
            <a:r>
              <a:rPr lang="en" altLang="zh-CN" sz="1400" dirty="0" err="1">
                <a:solidFill>
                  <a:srgbClr val="9E880D"/>
                </a:solidFill>
                <a:effectLst/>
                <a:latin typeface="JetBrains Mono"/>
              </a:rPr>
              <a:t>QueryMapping</a:t>
            </a:r>
            <a:br>
              <a:rPr lang="en" altLang="zh-CN" sz="1400" dirty="0">
                <a:solidFill>
                  <a:srgbClr val="9E880D"/>
                </a:solidFill>
                <a:effectLst/>
                <a:latin typeface="JetBrains Mono"/>
              </a:rPr>
            </a:br>
            <a:r>
              <a:rPr lang="en" altLang="zh-CN" sz="1400" dirty="0">
                <a:solidFill>
                  <a:srgbClr val="9E880D"/>
                </a:solidFill>
                <a:effectLst/>
                <a:latin typeface="JetBrains Mono"/>
              </a:rPr>
              <a:t>    </a:t>
            </a:r>
            <a:r>
              <a:rPr lang="en" altLang="zh-CN" sz="1400" dirty="0">
                <a:solidFill>
                  <a:srgbClr val="0033B3"/>
                </a:solidFill>
                <a:effectLst/>
                <a:latin typeface="JetBrains Mono"/>
              </a:rPr>
              <a:t>public </a:t>
            </a:r>
            <a:r>
              <a:rPr lang="en" altLang="zh-CN" sz="1400" dirty="0">
                <a:solidFill>
                  <a:srgbClr val="000000"/>
                </a:solidFill>
                <a:effectLst/>
                <a:latin typeface="JetBrains Mono"/>
              </a:rPr>
              <a:t>Book </a:t>
            </a:r>
            <a:r>
              <a:rPr lang="en" altLang="zh-CN" sz="1400" dirty="0" err="1">
                <a:solidFill>
                  <a:srgbClr val="00627A"/>
                </a:solidFill>
                <a:effectLst/>
                <a:latin typeface="JetBrains Mono"/>
              </a:rPr>
              <a:t>bookById</a:t>
            </a:r>
            <a:r>
              <a:rPr lang="en" altLang="zh-CN" sz="1400" dirty="0">
                <a:solidFill>
                  <a:srgbClr val="080808"/>
                </a:solidFill>
                <a:effectLst/>
                <a:latin typeface="JetBrains Mono"/>
              </a:rPr>
              <a:t>(</a:t>
            </a:r>
            <a:r>
              <a:rPr lang="en" altLang="zh-CN" sz="1400" dirty="0">
                <a:solidFill>
                  <a:srgbClr val="9E880D"/>
                </a:solidFill>
                <a:effectLst/>
                <a:latin typeface="JetBrains Mono"/>
              </a:rPr>
              <a:t>@Argument </a:t>
            </a:r>
            <a:r>
              <a:rPr lang="en" altLang="zh-CN" sz="1400" dirty="0">
                <a:solidFill>
                  <a:srgbClr val="000000"/>
                </a:solidFill>
                <a:effectLst/>
                <a:latin typeface="JetBrains Mono"/>
              </a:rPr>
              <a:t>String </a:t>
            </a:r>
            <a:r>
              <a:rPr lang="en" altLang="zh-CN" sz="1400" dirty="0">
                <a:solidFill>
                  <a:srgbClr val="080808"/>
                </a:solidFill>
                <a:effectLst/>
                <a:latin typeface="JetBrains Mono"/>
              </a:rPr>
              <a:t>id) {</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return </a:t>
            </a:r>
            <a:r>
              <a:rPr lang="en" altLang="zh-CN" sz="1400" dirty="0" err="1">
                <a:solidFill>
                  <a:srgbClr val="000000"/>
                </a:solidFill>
                <a:effectLst/>
                <a:latin typeface="JetBrains Mono"/>
              </a:rPr>
              <a:t>Book</a:t>
            </a:r>
            <a:r>
              <a:rPr lang="en" altLang="zh-CN" sz="1400" dirty="0" err="1">
                <a:solidFill>
                  <a:srgbClr val="080808"/>
                </a:solidFill>
                <a:effectLst/>
                <a:latin typeface="JetBrains Mono"/>
              </a:rPr>
              <a:t>.</a:t>
            </a:r>
            <a:r>
              <a:rPr lang="en" altLang="zh-CN" sz="1400" i="1" dirty="0" err="1">
                <a:solidFill>
                  <a:srgbClr val="080808"/>
                </a:solidFill>
                <a:effectLst/>
                <a:latin typeface="JetBrains Mono"/>
              </a:rPr>
              <a:t>getById</a:t>
            </a:r>
            <a:r>
              <a:rPr lang="en" altLang="zh-CN" sz="1400" dirty="0">
                <a:solidFill>
                  <a:srgbClr val="080808"/>
                </a:solidFill>
                <a:effectLst/>
                <a:latin typeface="JetBrains Mono"/>
              </a:rPr>
              <a:t>(id);</a:t>
            </a:r>
            <a:br>
              <a:rPr lang="en" altLang="zh-CN" sz="1400" dirty="0">
                <a:solidFill>
                  <a:srgbClr val="080808"/>
                </a:solidFill>
                <a:effectLst/>
                <a:latin typeface="JetBrains Mono"/>
              </a:rPr>
            </a:br>
            <a:r>
              <a:rPr lang="en" altLang="zh-CN" sz="1400" dirty="0">
                <a:solidFill>
                  <a:srgbClr val="080808"/>
                </a:solidFill>
                <a:effectLst/>
                <a:latin typeface="JetBrains Mono"/>
              </a:rPr>
              <a:t>    }</a:t>
            </a:r>
            <a:br>
              <a:rPr lang="en" altLang="zh-CN" sz="1400" dirty="0">
                <a:solidFill>
                  <a:srgbClr val="080808"/>
                </a:solidFill>
                <a:effectLst/>
                <a:latin typeface="JetBrains Mono"/>
              </a:rPr>
            </a:b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9E880D"/>
                </a:solidFill>
                <a:effectLst/>
                <a:latin typeface="JetBrains Mono"/>
              </a:rPr>
              <a:t>@</a:t>
            </a:r>
            <a:r>
              <a:rPr lang="en" altLang="zh-CN" sz="1400" dirty="0" err="1">
                <a:solidFill>
                  <a:srgbClr val="9E880D"/>
                </a:solidFill>
                <a:effectLst/>
                <a:latin typeface="JetBrains Mono"/>
              </a:rPr>
              <a:t>SchemaMapping</a:t>
            </a:r>
            <a:br>
              <a:rPr lang="en" altLang="zh-CN" sz="1400" dirty="0">
                <a:solidFill>
                  <a:srgbClr val="9E880D"/>
                </a:solidFill>
                <a:effectLst/>
                <a:latin typeface="JetBrains Mono"/>
              </a:rPr>
            </a:br>
            <a:r>
              <a:rPr lang="en" altLang="zh-CN" sz="1400" dirty="0">
                <a:solidFill>
                  <a:srgbClr val="9E880D"/>
                </a:solidFill>
                <a:effectLst/>
                <a:latin typeface="JetBrains Mono"/>
              </a:rPr>
              <a:t>    </a:t>
            </a:r>
            <a:r>
              <a:rPr lang="en" altLang="zh-CN" sz="1400" dirty="0">
                <a:solidFill>
                  <a:srgbClr val="0033B3"/>
                </a:solidFill>
                <a:effectLst/>
                <a:latin typeface="JetBrains Mono"/>
              </a:rPr>
              <a:t>public </a:t>
            </a:r>
            <a:r>
              <a:rPr lang="en" altLang="zh-CN" sz="1400" dirty="0">
                <a:solidFill>
                  <a:srgbClr val="000000"/>
                </a:solidFill>
                <a:effectLst/>
                <a:latin typeface="JetBrains Mono"/>
              </a:rPr>
              <a:t>Author </a:t>
            </a:r>
            <a:r>
              <a:rPr lang="en" altLang="zh-CN" sz="1400" dirty="0">
                <a:solidFill>
                  <a:srgbClr val="00627A"/>
                </a:solidFill>
                <a:effectLst/>
                <a:latin typeface="JetBrains Mono"/>
              </a:rPr>
              <a:t>author</a:t>
            </a:r>
            <a:r>
              <a:rPr lang="en" altLang="zh-CN" sz="1400" dirty="0">
                <a:solidFill>
                  <a:srgbClr val="080808"/>
                </a:solidFill>
                <a:effectLst/>
                <a:latin typeface="JetBrains Mono"/>
              </a:rPr>
              <a:t>(</a:t>
            </a:r>
            <a:r>
              <a:rPr lang="en" altLang="zh-CN" sz="1400" dirty="0">
                <a:solidFill>
                  <a:srgbClr val="000000"/>
                </a:solidFill>
                <a:effectLst/>
                <a:latin typeface="JetBrains Mono"/>
              </a:rPr>
              <a:t>Book </a:t>
            </a:r>
            <a:r>
              <a:rPr lang="en" altLang="zh-CN" sz="1400" dirty="0">
                <a:solidFill>
                  <a:srgbClr val="080808"/>
                </a:solidFill>
                <a:effectLst/>
                <a:latin typeface="JetBrains Mono"/>
              </a:rPr>
              <a:t>book) {</a:t>
            </a:r>
            <a:br>
              <a:rPr lang="en" altLang="zh-CN" sz="1400" dirty="0">
                <a:solidFill>
                  <a:srgbClr val="080808"/>
                </a:solidFill>
                <a:effectLst/>
                <a:latin typeface="JetBrains Mono"/>
              </a:rPr>
            </a:br>
            <a:r>
              <a:rPr lang="en" altLang="zh-CN" sz="1400" dirty="0">
                <a:solidFill>
                  <a:srgbClr val="080808"/>
                </a:solidFill>
                <a:effectLst/>
                <a:latin typeface="JetBrains Mono"/>
              </a:rPr>
              <a:t>        </a:t>
            </a:r>
            <a:r>
              <a:rPr lang="en" altLang="zh-CN" sz="1400" dirty="0">
                <a:solidFill>
                  <a:srgbClr val="0033B3"/>
                </a:solidFill>
                <a:effectLst/>
                <a:latin typeface="JetBrains Mono"/>
              </a:rPr>
              <a:t>return </a:t>
            </a:r>
            <a:r>
              <a:rPr lang="en" altLang="zh-CN" sz="1400" dirty="0" err="1">
                <a:solidFill>
                  <a:srgbClr val="000000"/>
                </a:solidFill>
                <a:effectLst/>
                <a:latin typeface="JetBrains Mono"/>
              </a:rPr>
              <a:t>Author</a:t>
            </a:r>
            <a:r>
              <a:rPr lang="en" altLang="zh-CN" sz="1400" dirty="0" err="1">
                <a:solidFill>
                  <a:srgbClr val="080808"/>
                </a:solidFill>
                <a:effectLst/>
                <a:latin typeface="JetBrains Mono"/>
              </a:rPr>
              <a:t>.</a:t>
            </a:r>
            <a:r>
              <a:rPr lang="en" altLang="zh-CN" sz="1400" i="1" dirty="0" err="1">
                <a:solidFill>
                  <a:srgbClr val="080808"/>
                </a:solidFill>
                <a:effectLst/>
                <a:latin typeface="JetBrains Mono"/>
              </a:rPr>
              <a:t>getById</a:t>
            </a:r>
            <a:r>
              <a:rPr lang="en" altLang="zh-CN" sz="1400" dirty="0">
                <a:solidFill>
                  <a:srgbClr val="080808"/>
                </a:solidFill>
                <a:effectLst/>
                <a:latin typeface="JetBrains Mono"/>
              </a:rPr>
              <a:t>(</a:t>
            </a:r>
            <a:r>
              <a:rPr lang="en" altLang="zh-CN" sz="1400" dirty="0" err="1">
                <a:solidFill>
                  <a:srgbClr val="080808"/>
                </a:solidFill>
                <a:effectLst/>
                <a:latin typeface="JetBrains Mono"/>
              </a:rPr>
              <a:t>book.authorId</a:t>
            </a:r>
            <a:r>
              <a:rPr lang="en" altLang="zh-CN" sz="1400" dirty="0">
                <a:solidFill>
                  <a:srgbClr val="080808"/>
                </a:solidFill>
                <a:effectLst/>
                <a:latin typeface="JetBrains Mono"/>
              </a:rPr>
              <a:t>());</a:t>
            </a:r>
            <a:br>
              <a:rPr lang="en" altLang="zh-CN" sz="1400" dirty="0">
                <a:solidFill>
                  <a:srgbClr val="080808"/>
                </a:solidFill>
                <a:effectLst/>
                <a:latin typeface="JetBrains Mono"/>
              </a:rPr>
            </a:br>
            <a:r>
              <a:rPr lang="en" altLang="zh-CN" sz="1400" dirty="0">
                <a:solidFill>
                  <a:srgbClr val="080808"/>
                </a:solidFill>
                <a:effectLst/>
                <a:latin typeface="JetBrains Mono"/>
              </a:rPr>
              <a:t>    }</a:t>
            </a:r>
            <a:br>
              <a:rPr lang="en" altLang="zh-CN" sz="1400" dirty="0">
                <a:solidFill>
                  <a:srgbClr val="080808"/>
                </a:solidFill>
                <a:effectLst/>
                <a:latin typeface="JetBrains Mono"/>
              </a:rPr>
            </a:br>
            <a:r>
              <a:rPr lang="en" altLang="zh-CN" sz="1400" dirty="0">
                <a:solidFill>
                  <a:srgbClr val="080808"/>
                </a:solidFill>
                <a:effectLst/>
                <a:latin typeface="JetBrains Mono"/>
              </a:rPr>
              <a:t>}</a:t>
            </a:r>
          </a:p>
          <a:p>
            <a:endParaRPr lang="en" altLang="zh-CN" sz="1100" dirty="0">
              <a:solidFill>
                <a:srgbClr val="080808"/>
              </a:solidFill>
              <a:effectLst/>
              <a:latin typeface="JetBrains Mono"/>
            </a:endParaRPr>
          </a:p>
          <a:p>
            <a:br>
              <a:rPr lang="en" altLang="zh-CN" sz="1000" dirty="0">
                <a:solidFill>
                  <a:srgbClr val="080808"/>
                </a:solidFill>
                <a:effectLst/>
                <a:latin typeface="JetBrains Mono"/>
              </a:rPr>
            </a:br>
            <a:endParaRPr lang="en" altLang="zh-CN" sz="1000" dirty="0">
              <a:solidFill>
                <a:srgbClr val="080808"/>
              </a:solidFill>
              <a:effectLst/>
              <a:latin typeface="JetBrains Mono"/>
            </a:endParaRPr>
          </a:p>
        </p:txBody>
      </p:sp>
    </p:spTree>
    <p:extLst>
      <p:ext uri="{BB962C8B-B14F-4D97-AF65-F5344CB8AC3E}">
        <p14:creationId xmlns:p14="http://schemas.microsoft.com/office/powerpoint/2010/main" val="276367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E911D-38A2-E743-63FB-05A5322A6051}"/>
              </a:ext>
            </a:extLst>
          </p:cNvPr>
          <p:cNvSpPr>
            <a:spLocks noGrp="1"/>
          </p:cNvSpPr>
          <p:nvPr>
            <p:ph type="title"/>
          </p:nvPr>
        </p:nvSpPr>
        <p:spPr/>
        <p:txBody>
          <a:bodyPr/>
          <a:lstStyle/>
          <a:p>
            <a:r>
              <a:rPr kumimoji="1" lang="en" altLang="zh-CN" dirty="0"/>
              <a:t>Getting started with Spring for </a:t>
            </a:r>
            <a:r>
              <a:rPr kumimoji="1" lang="en" altLang="zh-CN" dirty="0" err="1"/>
              <a:t>GraphQL</a:t>
            </a:r>
            <a:endParaRPr kumimoji="1" lang="zh-CN" altLang="en-US" dirty="0"/>
          </a:p>
        </p:txBody>
      </p:sp>
      <p:sp>
        <p:nvSpPr>
          <p:cNvPr id="3" name="内容占位符 2">
            <a:extLst>
              <a:ext uri="{FF2B5EF4-FFF2-40B4-BE49-F238E27FC236}">
                <a16:creationId xmlns:a16="http://schemas.microsoft.com/office/drawing/2014/main" id="{8D260853-FFFF-AC78-B7B1-602D6831E18F}"/>
              </a:ext>
            </a:extLst>
          </p:cNvPr>
          <p:cNvSpPr>
            <a:spLocks noGrp="1"/>
          </p:cNvSpPr>
          <p:nvPr>
            <p:ph idx="1"/>
          </p:nvPr>
        </p:nvSpPr>
        <p:spPr/>
        <p:txBody>
          <a:bodyPr/>
          <a:lstStyle/>
          <a:p>
            <a:r>
              <a:rPr lang="en" altLang="zh-CN" b="0" i="0" u="sng" dirty="0">
                <a:effectLst/>
                <a:hlinkClick r:id="rId2"/>
              </a:rPr>
              <a:t>http://localhost:8080/graphiql</a:t>
            </a:r>
            <a:endParaRPr lang="en" altLang="zh-CN" dirty="0"/>
          </a:p>
        </p:txBody>
      </p:sp>
      <p:sp>
        <p:nvSpPr>
          <p:cNvPr id="4" name="灯片编号占位符 3">
            <a:extLst>
              <a:ext uri="{FF2B5EF4-FFF2-40B4-BE49-F238E27FC236}">
                <a16:creationId xmlns:a16="http://schemas.microsoft.com/office/drawing/2014/main" id="{79B77F06-AFCD-AE85-96E7-8FBC31BDA69A}"/>
              </a:ext>
            </a:extLst>
          </p:cNvPr>
          <p:cNvSpPr>
            <a:spLocks noGrp="1"/>
          </p:cNvSpPr>
          <p:nvPr>
            <p:ph type="sldNum" sz="quarter" idx="12"/>
          </p:nvPr>
        </p:nvSpPr>
        <p:spPr/>
        <p:txBody>
          <a:bodyPr/>
          <a:lstStyle/>
          <a:p>
            <a:fld id="{CB818ED7-1FAF-4BEC-A906-EB6564C334EB}" type="slidenum">
              <a:rPr lang="zh-CN" altLang="en-US" smtClean="0"/>
              <a:pPr/>
              <a:t>43</a:t>
            </a:fld>
            <a:endParaRPr lang="zh-CN" altLang="en-US" dirty="0"/>
          </a:p>
        </p:txBody>
      </p:sp>
      <p:pic>
        <p:nvPicPr>
          <p:cNvPr id="1026" name="Picture 2" descr="GraphQL response">
            <a:extLst>
              <a:ext uri="{FF2B5EF4-FFF2-40B4-BE49-F238E27FC236}">
                <a16:creationId xmlns:a16="http://schemas.microsoft.com/office/drawing/2014/main" id="{45CE7338-CADF-DD0C-1C7A-9472527FD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710" y="1363357"/>
            <a:ext cx="6082580" cy="342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233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D4B0D-40FE-ACEB-BA35-8AEB0F9BE717}"/>
              </a:ext>
            </a:extLst>
          </p:cNvPr>
          <p:cNvSpPr>
            <a:spLocks noGrp="1"/>
          </p:cNvSpPr>
          <p:nvPr>
            <p:ph type="title"/>
          </p:nvPr>
        </p:nvSpPr>
        <p:spPr/>
        <p:txBody>
          <a:bodyPr/>
          <a:lstStyle/>
          <a:p>
            <a:r>
              <a:rPr kumimoji="1" lang="en-US" altLang="zh-CN" dirty="0"/>
              <a:t>Sending </a:t>
            </a:r>
            <a:r>
              <a:rPr kumimoji="1" lang="en-US" altLang="zh-CN" dirty="0" err="1"/>
              <a:t>GraphQL</a:t>
            </a:r>
            <a:r>
              <a:rPr kumimoji="1" lang="zh-CN" altLang="en-US" dirty="0"/>
              <a:t> </a:t>
            </a:r>
            <a:r>
              <a:rPr kumimoji="1" lang="en-US" altLang="zh-CN" dirty="0"/>
              <a:t>via Postman</a:t>
            </a:r>
            <a:endParaRPr kumimoji="1" lang="zh-CN" altLang="en-US" dirty="0"/>
          </a:p>
        </p:txBody>
      </p:sp>
      <p:pic>
        <p:nvPicPr>
          <p:cNvPr id="5" name="内容占位符 4">
            <a:extLst>
              <a:ext uri="{FF2B5EF4-FFF2-40B4-BE49-F238E27FC236}">
                <a16:creationId xmlns:a16="http://schemas.microsoft.com/office/drawing/2014/main" id="{9FB50ED2-C93E-DF77-AA52-65665E7BA00C}"/>
              </a:ext>
            </a:extLst>
          </p:cNvPr>
          <p:cNvPicPr>
            <a:picLocks noGrp="1" noChangeAspect="1"/>
          </p:cNvPicPr>
          <p:nvPr>
            <p:ph idx="1"/>
          </p:nvPr>
        </p:nvPicPr>
        <p:blipFill>
          <a:blip r:embed="rId2"/>
          <a:stretch>
            <a:fillRect/>
          </a:stretch>
        </p:blipFill>
        <p:spPr>
          <a:xfrm>
            <a:off x="2195736" y="709864"/>
            <a:ext cx="4752528" cy="4177754"/>
          </a:xfrm>
          <a:prstGeom prst="rect">
            <a:avLst/>
          </a:prstGeom>
        </p:spPr>
      </p:pic>
      <p:sp>
        <p:nvSpPr>
          <p:cNvPr id="4" name="灯片编号占位符 3">
            <a:extLst>
              <a:ext uri="{FF2B5EF4-FFF2-40B4-BE49-F238E27FC236}">
                <a16:creationId xmlns:a16="http://schemas.microsoft.com/office/drawing/2014/main" id="{FD6061D6-1D85-AA22-7CB9-9E1B0238658F}"/>
              </a:ext>
            </a:extLst>
          </p:cNvPr>
          <p:cNvSpPr>
            <a:spLocks noGrp="1"/>
          </p:cNvSpPr>
          <p:nvPr>
            <p:ph type="sldNum" sz="quarter" idx="12"/>
          </p:nvPr>
        </p:nvSpPr>
        <p:spPr/>
        <p:txBody>
          <a:bodyPr/>
          <a:lstStyle/>
          <a:p>
            <a:fld id="{CB818ED7-1FAF-4BEC-A906-EB6564C334EB}" type="slidenum">
              <a:rPr lang="zh-CN" altLang="en-US" smtClean="0"/>
              <a:pPr/>
              <a:t>44</a:t>
            </a:fld>
            <a:endParaRPr lang="zh-CN" altLang="en-US" dirty="0"/>
          </a:p>
        </p:txBody>
      </p:sp>
    </p:spTree>
    <p:extLst>
      <p:ext uri="{BB962C8B-B14F-4D97-AF65-F5344CB8AC3E}">
        <p14:creationId xmlns:p14="http://schemas.microsoft.com/office/powerpoint/2010/main" val="1870067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D4B0D-40FE-ACEB-BA35-8AEB0F9BE717}"/>
              </a:ext>
            </a:extLst>
          </p:cNvPr>
          <p:cNvSpPr>
            <a:spLocks noGrp="1"/>
          </p:cNvSpPr>
          <p:nvPr>
            <p:ph type="title"/>
          </p:nvPr>
        </p:nvSpPr>
        <p:spPr/>
        <p:txBody>
          <a:bodyPr/>
          <a:lstStyle/>
          <a:p>
            <a:r>
              <a:rPr kumimoji="1" lang="en-US" altLang="zh-CN" dirty="0"/>
              <a:t>Sending </a:t>
            </a:r>
            <a:r>
              <a:rPr kumimoji="1" lang="en-US" altLang="zh-CN" dirty="0" err="1"/>
              <a:t>GraphQL</a:t>
            </a:r>
            <a:r>
              <a:rPr kumimoji="1" lang="zh-CN" altLang="en-US" dirty="0"/>
              <a:t> </a:t>
            </a:r>
            <a:r>
              <a:rPr kumimoji="1" lang="en-US" altLang="zh-CN" dirty="0"/>
              <a:t>via Postman</a:t>
            </a:r>
            <a:endParaRPr kumimoji="1" lang="zh-CN" altLang="en-US" dirty="0"/>
          </a:p>
        </p:txBody>
      </p:sp>
      <p:sp>
        <p:nvSpPr>
          <p:cNvPr id="4" name="灯片编号占位符 3">
            <a:extLst>
              <a:ext uri="{FF2B5EF4-FFF2-40B4-BE49-F238E27FC236}">
                <a16:creationId xmlns:a16="http://schemas.microsoft.com/office/drawing/2014/main" id="{FD6061D6-1D85-AA22-7CB9-9E1B0238658F}"/>
              </a:ext>
            </a:extLst>
          </p:cNvPr>
          <p:cNvSpPr>
            <a:spLocks noGrp="1"/>
          </p:cNvSpPr>
          <p:nvPr>
            <p:ph type="sldNum" sz="quarter" idx="12"/>
          </p:nvPr>
        </p:nvSpPr>
        <p:spPr/>
        <p:txBody>
          <a:bodyPr/>
          <a:lstStyle/>
          <a:p>
            <a:fld id="{CB818ED7-1FAF-4BEC-A906-EB6564C334EB}" type="slidenum">
              <a:rPr lang="zh-CN" altLang="en-US" smtClean="0"/>
              <a:pPr/>
              <a:t>45</a:t>
            </a:fld>
            <a:endParaRPr lang="zh-CN" altLang="en-US" dirty="0"/>
          </a:p>
        </p:txBody>
      </p:sp>
      <p:pic>
        <p:nvPicPr>
          <p:cNvPr id="7" name="图片 6">
            <a:extLst>
              <a:ext uri="{FF2B5EF4-FFF2-40B4-BE49-F238E27FC236}">
                <a16:creationId xmlns:a16="http://schemas.microsoft.com/office/drawing/2014/main" id="{347C675E-D088-46CD-D8DF-9937C4593311}"/>
              </a:ext>
            </a:extLst>
          </p:cNvPr>
          <p:cNvPicPr>
            <a:picLocks noChangeAspect="1"/>
          </p:cNvPicPr>
          <p:nvPr/>
        </p:nvPicPr>
        <p:blipFill>
          <a:blip r:embed="rId2"/>
          <a:stretch>
            <a:fillRect/>
          </a:stretch>
        </p:blipFill>
        <p:spPr>
          <a:xfrm>
            <a:off x="2042533" y="763958"/>
            <a:ext cx="5058933" cy="4379542"/>
          </a:xfrm>
          <a:prstGeom prst="rect">
            <a:avLst/>
          </a:prstGeom>
        </p:spPr>
      </p:pic>
    </p:spTree>
    <p:extLst>
      <p:ext uri="{BB962C8B-B14F-4D97-AF65-F5344CB8AC3E}">
        <p14:creationId xmlns:p14="http://schemas.microsoft.com/office/powerpoint/2010/main" val="35963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076FF-A845-1856-41DD-242E7D0F56C6}"/>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3403EE8C-15E6-37AD-5B9C-EECBDC4B0B51}"/>
              </a:ext>
            </a:extLst>
          </p:cNvPr>
          <p:cNvSpPr>
            <a:spLocks noGrp="1"/>
          </p:cNvSpPr>
          <p:nvPr>
            <p:ph idx="1"/>
          </p:nvPr>
        </p:nvSpPr>
        <p:spPr/>
        <p:txBody>
          <a:bodyPr/>
          <a:lstStyle/>
          <a:p>
            <a:r>
              <a:rPr kumimoji="1" lang="en" altLang="zh-CN" dirty="0" err="1"/>
              <a:t>GraphQL</a:t>
            </a:r>
            <a:endParaRPr kumimoji="1" lang="en" altLang="zh-CN" dirty="0"/>
          </a:p>
          <a:p>
            <a:pPr lvl="1"/>
            <a:r>
              <a:rPr kumimoji="1" lang="en" altLang="zh-CN" dirty="0">
                <a:hlinkClick r:id="rId2"/>
              </a:rPr>
              <a:t>https://graphql.org/</a:t>
            </a:r>
            <a:endParaRPr kumimoji="1" lang="en" altLang="zh-CN" dirty="0"/>
          </a:p>
          <a:p>
            <a:r>
              <a:rPr kumimoji="1" lang="en" altLang="zh-CN" dirty="0"/>
              <a:t>Building a </a:t>
            </a:r>
            <a:r>
              <a:rPr kumimoji="1" lang="en" altLang="zh-CN" dirty="0" err="1"/>
              <a:t>GraphQL</a:t>
            </a:r>
            <a:r>
              <a:rPr kumimoji="1" lang="en" altLang="zh-CN" dirty="0"/>
              <a:t> service</a:t>
            </a:r>
          </a:p>
          <a:p>
            <a:pPr lvl="1"/>
            <a:r>
              <a:rPr kumimoji="1" lang="en" altLang="zh-CN" dirty="0">
                <a:hlinkClick r:id="rId3"/>
              </a:rPr>
              <a:t>https://spring.io/guides/gs/graphql-server/</a:t>
            </a:r>
            <a:r>
              <a:rPr kumimoji="1" lang="en" altLang="zh-CN" dirty="0"/>
              <a:t> </a:t>
            </a:r>
          </a:p>
          <a:p>
            <a:r>
              <a:rPr kumimoji="1" lang="en-US" altLang="zh-CN" dirty="0"/>
              <a:t>Postman</a:t>
            </a:r>
            <a:r>
              <a:rPr kumimoji="1" lang="zh-CN" altLang="en-US" dirty="0"/>
              <a:t>使用 </a:t>
            </a:r>
            <a:r>
              <a:rPr kumimoji="1" lang="en" altLang="zh-CN" dirty="0" err="1"/>
              <a:t>GraphQL</a:t>
            </a:r>
            <a:r>
              <a:rPr kumimoji="1" lang="en" altLang="zh-CN" dirty="0"/>
              <a:t> </a:t>
            </a:r>
            <a:r>
              <a:rPr kumimoji="1" lang="zh-CN" altLang="en-US" dirty="0"/>
              <a:t>查询</a:t>
            </a:r>
            <a:endParaRPr kumimoji="1" lang="en-US" altLang="zh-CN" dirty="0"/>
          </a:p>
          <a:p>
            <a:pPr lvl="1"/>
            <a:r>
              <a:rPr kumimoji="1" lang="en" altLang="zh-CN" dirty="0">
                <a:hlinkClick r:id="rId4"/>
              </a:rPr>
              <a:t>https://postman.org.cn/sending-requests/supported-api-frameworks/graphql/</a:t>
            </a:r>
            <a:r>
              <a:rPr kumimoji="1" lang="zh-CN" altLang="en-US" dirty="0"/>
              <a:t> </a:t>
            </a:r>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B07795E0-F0ED-B7D7-36F2-B90EB1E76332}"/>
              </a:ext>
            </a:extLst>
          </p:cNvPr>
          <p:cNvSpPr>
            <a:spLocks noGrp="1"/>
          </p:cNvSpPr>
          <p:nvPr>
            <p:ph type="sldNum" sz="quarter" idx="12"/>
          </p:nvPr>
        </p:nvSpPr>
        <p:spPr/>
        <p:txBody>
          <a:bodyPr/>
          <a:lstStyle/>
          <a:p>
            <a:fld id="{CB818ED7-1FAF-4BEC-A906-EB6564C334EB}" type="slidenum">
              <a:rPr lang="zh-CN" altLang="en-US" smtClean="0"/>
              <a:pPr/>
              <a:t>46</a:t>
            </a:fld>
            <a:endParaRPr lang="zh-CN" altLang="en-US" dirty="0"/>
          </a:p>
        </p:txBody>
      </p:sp>
    </p:spTree>
    <p:extLst>
      <p:ext uri="{BB962C8B-B14F-4D97-AF65-F5344CB8AC3E}">
        <p14:creationId xmlns:p14="http://schemas.microsoft.com/office/powerpoint/2010/main" val="3040075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itchFamily="34" charset="0"/>
                <a:ea typeface="Tahoma" pitchFamily="34" charset="0"/>
                <a:cs typeface="Tahoma" pitchFamily="34" charset="0"/>
              </a:rPr>
              <a:t>Thank You!</a:t>
            </a:r>
            <a:endParaRPr lang="zh-CN" altLang="en-US" sz="4500" dirty="0">
              <a:solidFill>
                <a:schemeClr val="bg1"/>
              </a:solidFill>
              <a:latin typeface="Tahoma" pitchFamily="34" charset="0"/>
              <a:cs typeface="Tahoma" pitchFamily="34" charset="0"/>
            </a:endParaRPr>
          </a:p>
        </p:txBody>
      </p:sp>
      <p:pic>
        <p:nvPicPr>
          <p:cNvPr id="4" name="图片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pPr/>
              <a:t>47</a:t>
            </a:fld>
            <a:endParaRPr lang="zh-CN" altLang="en-US" dirty="0"/>
          </a:p>
        </p:txBody>
      </p:sp>
    </p:spTree>
    <p:extLst>
      <p:ext uri="{BB962C8B-B14F-4D97-AF65-F5344CB8AC3E}">
        <p14:creationId xmlns:p14="http://schemas.microsoft.com/office/powerpoint/2010/main" val="100703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pPr eaLnBrk="1" hangingPunct="1"/>
            <a:r>
              <a:rPr lang="en-US" altLang="zh-CN" dirty="0"/>
              <a:t>What is cloud computing?</a:t>
            </a:r>
            <a:endParaRPr lang="zh-CN" altLang="en-US" dirty="0"/>
          </a:p>
        </p:txBody>
      </p:sp>
      <p:sp>
        <p:nvSpPr>
          <p:cNvPr id="9219" name="内容占位符 2"/>
          <p:cNvSpPr>
            <a:spLocks noGrp="1"/>
          </p:cNvSpPr>
          <p:nvPr>
            <p:ph idx="1"/>
          </p:nvPr>
        </p:nvSpPr>
        <p:spPr/>
        <p:txBody>
          <a:bodyPr/>
          <a:lstStyle/>
          <a:p>
            <a:pPr eaLnBrk="1" hangingPunct="1"/>
            <a:r>
              <a:rPr lang="en-US" altLang="zh-CN" sz="1500"/>
              <a:t>Cloud in the real world</a:t>
            </a:r>
          </a:p>
          <a:p>
            <a:pPr marL="642938" lvl="2" indent="-336947">
              <a:buSzPct val="120000"/>
              <a:buBlip>
                <a:blip r:embed="rId2"/>
              </a:buBlip>
            </a:pPr>
            <a:r>
              <a:rPr lang="en-US" altLang="zh-CN"/>
              <a:t>Cloud as reality, as told by industry partners</a:t>
            </a:r>
            <a:endParaRPr lang="zh-CN" altLang="zh-CN"/>
          </a:p>
          <a:p>
            <a:pPr eaLnBrk="1" hangingPunct="1"/>
            <a:endParaRPr lang="zh-CN" altLang="zh-CN" sz="1500"/>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04963"/>
            <a:ext cx="45815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9221" name="Picture 6" descr="Amazon Web Service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376613"/>
            <a:ext cx="11715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913" y="3944541"/>
            <a:ext cx="1628775" cy="37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9223"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2310" y="3362325"/>
            <a:ext cx="1150144"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9224"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00500" y="4519612"/>
            <a:ext cx="1314450"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922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4950" y="4233863"/>
            <a:ext cx="5715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CB818ED7-1FAF-4BEC-A906-EB6564C334EB}" type="slidenum">
              <a:rPr lang="zh-CN" altLang="en-US" smtClean="0"/>
              <a:pPr/>
              <a:t>5</a:t>
            </a:fld>
            <a:endParaRPr lang="zh-CN" altLang="en-US" dirty="0"/>
          </a:p>
        </p:txBody>
      </p:sp>
    </p:spTree>
    <p:extLst>
      <p:ext uri="{BB962C8B-B14F-4D97-AF65-F5344CB8AC3E}">
        <p14:creationId xmlns:p14="http://schemas.microsoft.com/office/powerpoint/2010/main" val="7830548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en-US" altLang="zh-CN" dirty="0"/>
              <a:t>What is cloud computing?</a:t>
            </a:r>
            <a:endParaRPr lang="zh-CN" altLang="en-US" dirty="0"/>
          </a:p>
        </p:txBody>
      </p:sp>
      <p:sp>
        <p:nvSpPr>
          <p:cNvPr id="10243" name="内容占位符 2"/>
          <p:cNvSpPr>
            <a:spLocks noGrp="1"/>
          </p:cNvSpPr>
          <p:nvPr>
            <p:ph idx="1"/>
          </p:nvPr>
        </p:nvSpPr>
        <p:spPr/>
        <p:txBody>
          <a:bodyPr>
            <a:normAutofit/>
          </a:bodyPr>
          <a:lstStyle/>
          <a:p>
            <a:pPr eaLnBrk="1" hangingPunct="1"/>
            <a:r>
              <a:rPr lang="en-US" altLang="zh-CN" dirty="0"/>
              <a:t>Cloud in the real world</a:t>
            </a:r>
            <a:endParaRPr lang="zh-CN" altLang="zh-CN" dirty="0"/>
          </a:p>
          <a:p>
            <a:pPr lvl="1" eaLnBrk="1" hangingPunct="1"/>
            <a:r>
              <a:rPr lang="en-US" altLang="zh-CN" sz="1600" dirty="0"/>
              <a:t>Cloud is different in many dimensions</a:t>
            </a:r>
            <a:endParaRPr lang="zh-CN" altLang="zh-CN" sz="1600" dirty="0"/>
          </a:p>
          <a:p>
            <a:pPr lvl="2" eaLnBrk="1" hangingPunct="1"/>
            <a:r>
              <a:rPr lang="en-US" altLang="zh-CN" sz="1600" dirty="0"/>
              <a:t>Time to deploy a server</a:t>
            </a:r>
            <a:endParaRPr lang="zh-CN" altLang="zh-CN" sz="1600" dirty="0"/>
          </a:p>
          <a:p>
            <a:pPr lvl="3" eaLnBrk="1" hangingPunct="1"/>
            <a:r>
              <a:rPr lang="en-US" altLang="zh-CN" dirty="0"/>
              <a:t>Weeks or months -&gt; seconds to minutes</a:t>
            </a:r>
            <a:endParaRPr lang="zh-CN" altLang="zh-CN" dirty="0"/>
          </a:p>
          <a:p>
            <a:pPr lvl="2" eaLnBrk="1" hangingPunct="1"/>
            <a:r>
              <a:rPr lang="en-US" altLang="zh-CN" sz="1600" dirty="0"/>
              <a:t>Commitment to use service</a:t>
            </a:r>
            <a:endParaRPr lang="zh-CN" altLang="zh-CN" sz="1600" dirty="0"/>
          </a:p>
          <a:p>
            <a:pPr lvl="3" eaLnBrk="1" hangingPunct="1"/>
            <a:r>
              <a:rPr lang="en-US" altLang="zh-CN" dirty="0"/>
              <a:t>Negotiate &amp; commit year long contract   -&gt;  select from catalog &amp; Pay as you go</a:t>
            </a:r>
            <a:endParaRPr lang="zh-CN" altLang="zh-CN" dirty="0"/>
          </a:p>
          <a:p>
            <a:pPr lvl="2" eaLnBrk="1" hangingPunct="1"/>
            <a:r>
              <a:rPr lang="en-US" altLang="zh-CN" sz="1600" dirty="0"/>
              <a:t>Necessary upfront investment</a:t>
            </a:r>
            <a:endParaRPr lang="zh-CN" altLang="zh-CN" sz="1600" dirty="0"/>
          </a:p>
          <a:p>
            <a:pPr lvl="3" eaLnBrk="1" hangingPunct="1"/>
            <a:r>
              <a:rPr lang="en-US" altLang="zh-CN" dirty="0"/>
              <a:t>$M  -&gt;  $K</a:t>
            </a:r>
            <a:endParaRPr lang="zh-CN" altLang="zh-CN" dirty="0"/>
          </a:p>
          <a:p>
            <a:pPr lvl="1" eaLnBrk="1" hangingPunct="1"/>
            <a:r>
              <a:rPr lang="en-US" altLang="zh-CN" sz="1600" dirty="0"/>
              <a:t>Common attributes of clouds</a:t>
            </a:r>
            <a:endParaRPr lang="zh-CN" altLang="zh-CN" sz="1600" dirty="0"/>
          </a:p>
          <a:p>
            <a:pPr lvl="2" eaLnBrk="1" hangingPunct="1"/>
            <a:r>
              <a:rPr lang="en-US" altLang="zh-CN" sz="1600" dirty="0"/>
              <a:t>Flexible pricing</a:t>
            </a:r>
            <a:endParaRPr lang="zh-CN" altLang="zh-CN" sz="1600" dirty="0"/>
          </a:p>
          <a:p>
            <a:pPr lvl="2" eaLnBrk="1" hangingPunct="1"/>
            <a:r>
              <a:rPr lang="en-US" altLang="zh-CN" sz="1600" dirty="0"/>
              <a:t>Elastic scaling</a:t>
            </a:r>
            <a:endParaRPr lang="zh-CN" altLang="zh-CN" sz="1600" dirty="0"/>
          </a:p>
          <a:p>
            <a:pPr lvl="2" eaLnBrk="1" hangingPunct="1"/>
            <a:r>
              <a:rPr lang="en-US" altLang="zh-CN" sz="1600" dirty="0"/>
              <a:t>Rapid provisioning</a:t>
            </a:r>
            <a:endParaRPr lang="zh-CN" altLang="zh-CN" sz="1600" dirty="0"/>
          </a:p>
          <a:p>
            <a:pPr lvl="2" eaLnBrk="1" hangingPunct="1"/>
            <a:r>
              <a:rPr lang="en-US" altLang="zh-CN" sz="1600" dirty="0"/>
              <a:t>Advanced virtualization</a:t>
            </a:r>
            <a:endParaRPr lang="zh-CN" altLang="zh-CN" sz="1600" dirty="0"/>
          </a:p>
        </p:txBody>
      </p:sp>
      <p:sp>
        <p:nvSpPr>
          <p:cNvPr id="2" name="灯片编号占位符 1"/>
          <p:cNvSpPr>
            <a:spLocks noGrp="1"/>
          </p:cNvSpPr>
          <p:nvPr>
            <p:ph type="sldNum" sz="quarter" idx="12"/>
          </p:nvPr>
        </p:nvSpPr>
        <p:spPr/>
        <p:txBody>
          <a:bodyPr/>
          <a:lstStyle/>
          <a:p>
            <a:fld id="{CB818ED7-1FAF-4BEC-A906-EB6564C334EB}" type="slidenum">
              <a:rPr lang="zh-CN" altLang="en-US" smtClean="0"/>
              <a:pPr/>
              <a:t>6</a:t>
            </a:fld>
            <a:endParaRPr lang="zh-CN" altLang="en-US" dirty="0"/>
          </a:p>
        </p:txBody>
      </p:sp>
    </p:spTree>
    <p:extLst>
      <p:ext uri="{BB962C8B-B14F-4D97-AF65-F5344CB8AC3E}">
        <p14:creationId xmlns:p14="http://schemas.microsoft.com/office/powerpoint/2010/main" val="1023058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pPr eaLnBrk="1" hangingPunct="1"/>
            <a:r>
              <a:rPr lang="en-US" altLang="zh-CN" dirty="0"/>
              <a:t>Core techniques of cloud computing</a:t>
            </a:r>
          </a:p>
        </p:txBody>
      </p:sp>
      <p:sp>
        <p:nvSpPr>
          <p:cNvPr id="13315" name="内容占位符 2"/>
          <p:cNvSpPr>
            <a:spLocks noGrp="1"/>
          </p:cNvSpPr>
          <p:nvPr>
            <p:ph idx="1"/>
          </p:nvPr>
        </p:nvSpPr>
        <p:spPr/>
        <p:txBody>
          <a:bodyPr/>
          <a:lstStyle/>
          <a:p>
            <a:pPr eaLnBrk="1" hangingPunct="1"/>
            <a:r>
              <a:rPr lang="en-US" altLang="zh-CN" sz="1500"/>
              <a:t> </a:t>
            </a:r>
          </a:p>
          <a:p>
            <a:pPr eaLnBrk="1" hangingPunct="1"/>
            <a:r>
              <a:rPr lang="en-US" altLang="zh-CN" sz="1500"/>
              <a:t>MapReduce</a:t>
            </a:r>
          </a:p>
          <a:p>
            <a:pPr lvl="1" eaLnBrk="1" hangingPunct="1"/>
            <a:r>
              <a:rPr lang="zh-CN" altLang="zh-CN" sz="1200"/>
              <a:t>parallelize</a:t>
            </a:r>
            <a:r>
              <a:rPr lang="en-US" altLang="zh-CN" sz="1200"/>
              <a:t>s </a:t>
            </a:r>
            <a:r>
              <a:rPr lang="zh-CN" altLang="zh-CN" sz="1200"/>
              <a:t>the computation, distribute</a:t>
            </a:r>
            <a:r>
              <a:rPr lang="en-US" altLang="zh-CN" sz="1200"/>
              <a:t>s</a:t>
            </a:r>
            <a:r>
              <a:rPr lang="zh-CN" altLang="zh-CN" sz="1200"/>
              <a:t> the data, and handle</a:t>
            </a:r>
            <a:r>
              <a:rPr lang="en-US" altLang="zh-CN" sz="1200"/>
              <a:t>s </a:t>
            </a:r>
            <a:r>
              <a:rPr lang="zh-CN" altLang="zh-CN" sz="1200"/>
              <a:t>failures conspire to obscure the original simple computation</a:t>
            </a:r>
            <a:r>
              <a:rPr lang="en-US" altLang="zh-CN" sz="1200"/>
              <a:t> </a:t>
            </a:r>
            <a:r>
              <a:rPr lang="zh-CN" altLang="zh-CN" sz="1200"/>
              <a:t>with large amounts of complex code to deal with</a:t>
            </a:r>
            <a:r>
              <a:rPr lang="en-US" altLang="zh-CN" sz="1200"/>
              <a:t> </a:t>
            </a:r>
            <a:r>
              <a:rPr lang="zh-CN" altLang="zh-CN" sz="1200"/>
              <a:t>these issues.</a:t>
            </a:r>
          </a:p>
          <a:p>
            <a:pPr lvl="1" eaLnBrk="1" hangingPunct="1"/>
            <a:endParaRPr lang="zh-CN" altLang="zh-CN" sz="1200"/>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442" y="1966597"/>
            <a:ext cx="42291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1331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770287"/>
            <a:ext cx="1050131"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CB818ED7-1FAF-4BEC-A906-EB6564C334EB}" type="slidenum">
              <a:rPr lang="zh-CN" altLang="en-US" smtClean="0"/>
              <a:pPr/>
              <a:t>7</a:t>
            </a:fld>
            <a:endParaRPr lang="zh-CN" altLang="en-US" dirty="0"/>
          </a:p>
        </p:txBody>
      </p:sp>
    </p:spTree>
    <p:extLst>
      <p:ext uri="{BB962C8B-B14F-4D97-AF65-F5344CB8AC3E}">
        <p14:creationId xmlns:p14="http://schemas.microsoft.com/office/powerpoint/2010/main" val="10201150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pPr eaLnBrk="1" hangingPunct="1"/>
            <a:r>
              <a:rPr lang="en-US" altLang="zh-CN" dirty="0"/>
              <a:t>Core techniques of cloud computing</a:t>
            </a:r>
          </a:p>
        </p:txBody>
      </p:sp>
      <p:sp>
        <p:nvSpPr>
          <p:cNvPr id="14339" name="内容占位符 2"/>
          <p:cNvSpPr>
            <a:spLocks noGrp="1"/>
          </p:cNvSpPr>
          <p:nvPr>
            <p:ph idx="1"/>
          </p:nvPr>
        </p:nvSpPr>
        <p:spPr/>
        <p:txBody>
          <a:bodyPr/>
          <a:lstStyle/>
          <a:p>
            <a:pPr eaLnBrk="1" hangingPunct="1"/>
            <a:r>
              <a:rPr lang="en-US" altLang="zh-CN" sz="1500"/>
              <a:t> </a:t>
            </a:r>
          </a:p>
          <a:p>
            <a:pPr eaLnBrk="1" hangingPunct="1"/>
            <a:r>
              <a:rPr lang="en-US" altLang="zh-CN" sz="1500"/>
              <a:t>Distributed Google File System</a:t>
            </a:r>
          </a:p>
          <a:p>
            <a:pPr lvl="1" eaLnBrk="1" hangingPunct="1"/>
            <a:r>
              <a:rPr lang="en-US" altLang="zh-CN" sz="1200"/>
              <a:t>Google File System(GFS) to meet the rapidly growing demands of Google’s data processing needs.</a:t>
            </a:r>
            <a:endParaRPr lang="zh-CN" altLang="zh-CN" sz="1200"/>
          </a:p>
        </p:txBody>
      </p:sp>
      <p:pic>
        <p:nvPicPr>
          <p:cNvPr id="1434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943100"/>
            <a:ext cx="6057900" cy="238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pic>
        <p:nvPicPr>
          <p:cNvPr id="1434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827951"/>
            <a:ext cx="1050131" cy="38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CB818ED7-1FAF-4BEC-A906-EB6564C334EB}" type="slidenum">
              <a:rPr lang="zh-CN" altLang="en-US" smtClean="0"/>
              <a:pPr/>
              <a:t>8</a:t>
            </a:fld>
            <a:endParaRPr lang="zh-CN" altLang="en-US" dirty="0"/>
          </a:p>
        </p:txBody>
      </p:sp>
    </p:spTree>
    <p:extLst>
      <p:ext uri="{BB962C8B-B14F-4D97-AF65-F5344CB8AC3E}">
        <p14:creationId xmlns:p14="http://schemas.microsoft.com/office/powerpoint/2010/main" val="1711859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GFS</a:t>
            </a:r>
            <a:endParaRPr lang="zh-CN" altLang="en-US" dirty="0"/>
          </a:p>
        </p:txBody>
      </p:sp>
      <p:sp>
        <p:nvSpPr>
          <p:cNvPr id="3" name="内容占位符 2"/>
          <p:cNvSpPr>
            <a:spLocks noGrp="1"/>
          </p:cNvSpPr>
          <p:nvPr>
            <p:ph idx="1"/>
          </p:nvPr>
        </p:nvSpPr>
        <p:spPr/>
        <p:txBody>
          <a:bodyPr/>
          <a:lstStyle/>
          <a:p>
            <a:r>
              <a:rPr lang="en-US" altLang="zh-CN" dirty="0"/>
              <a:t>Write Control and Data Flow</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9</a:t>
            </a:fld>
            <a:endParaRPr lang="zh-CN" altLang="en-US" dirty="0"/>
          </a:p>
        </p:txBody>
      </p:sp>
      <p:pic>
        <p:nvPicPr>
          <p:cNvPr id="5" name="图片 4"/>
          <p:cNvPicPr>
            <a:picLocks noChangeAspect="1"/>
          </p:cNvPicPr>
          <p:nvPr/>
        </p:nvPicPr>
        <p:blipFill>
          <a:blip r:embed="rId2"/>
          <a:stretch>
            <a:fillRect/>
          </a:stretch>
        </p:blipFill>
        <p:spPr>
          <a:xfrm>
            <a:off x="2639616" y="1329612"/>
            <a:ext cx="3864769" cy="3264694"/>
          </a:xfrm>
          <a:prstGeom prst="rect">
            <a:avLst/>
          </a:prstGeom>
        </p:spPr>
      </p:pic>
    </p:spTree>
    <p:extLst>
      <p:ext uri="{BB962C8B-B14F-4D97-AF65-F5344CB8AC3E}">
        <p14:creationId xmlns:p14="http://schemas.microsoft.com/office/powerpoint/2010/main" val="1600175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36014</TotalTime>
  <Words>2498</Words>
  <Application>Microsoft Macintosh PowerPoint</Application>
  <PresentationFormat>全屏显示(16:9)</PresentationFormat>
  <Paragraphs>319</Paragraphs>
  <Slides>47</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DengXian</vt:lpstr>
      <vt:lpstr>微软雅黑</vt:lpstr>
      <vt:lpstr>JetBrains Mono</vt:lpstr>
      <vt:lpstr>Arial</vt:lpstr>
      <vt:lpstr>Calibri</vt:lpstr>
      <vt:lpstr>Cambria</vt:lpstr>
      <vt:lpstr>Monaco</vt:lpstr>
      <vt:lpstr>Open Sans</vt:lpstr>
      <vt:lpstr>Tahoma</vt:lpstr>
      <vt:lpstr>Times New Roman</vt:lpstr>
      <vt:lpstr>Office 主题​​</vt:lpstr>
      <vt:lpstr>Architecture of Enterprise Applications 22 Cloud Computing </vt:lpstr>
      <vt:lpstr>Contents and Objectives</vt:lpstr>
      <vt:lpstr>What is cloud computing?</vt:lpstr>
      <vt:lpstr>What is cloud computing?</vt:lpstr>
      <vt:lpstr>What is cloud computing?</vt:lpstr>
      <vt:lpstr>What is cloud computing?</vt:lpstr>
      <vt:lpstr>Core techniques of cloud computing</vt:lpstr>
      <vt:lpstr>Core techniques of cloud computing</vt:lpstr>
      <vt:lpstr>GFS</vt:lpstr>
      <vt:lpstr>Core techniques of cloud computing</vt:lpstr>
      <vt:lpstr>Bigtable</vt:lpstr>
      <vt:lpstr>Bigtable</vt:lpstr>
      <vt:lpstr>Core techniques of cloud computing</vt:lpstr>
      <vt:lpstr>What is Edge Computing ?</vt:lpstr>
      <vt:lpstr>What is Edge Computing ?</vt:lpstr>
      <vt:lpstr>What is Edge Computing ?</vt:lpstr>
      <vt:lpstr>Application Scenario</vt:lpstr>
      <vt:lpstr>Application Scenario</vt:lpstr>
      <vt:lpstr>Application Scenario</vt:lpstr>
      <vt:lpstr>Edge Computing</vt:lpstr>
      <vt:lpstr>PowerPoint 演示文稿</vt:lpstr>
      <vt:lpstr>Computation Offloading</vt:lpstr>
      <vt:lpstr>Architecture of Enterprise Applications 22 GraphQL </vt:lpstr>
      <vt:lpstr>Contents and Objectives</vt:lpstr>
      <vt:lpstr>GraphQL</vt:lpstr>
      <vt:lpstr>GraphQL</vt:lpstr>
      <vt:lpstr>GraphQL</vt:lpstr>
      <vt:lpstr>Queries and Mutations</vt:lpstr>
      <vt:lpstr>Queries and Mutations</vt:lpstr>
      <vt:lpstr>Queries and Mutations</vt:lpstr>
      <vt:lpstr>Queries and Mutations</vt:lpstr>
      <vt:lpstr>Queries and Mutations</vt:lpstr>
      <vt:lpstr>Queries and Mutations</vt:lpstr>
      <vt:lpstr>Queries and Mutations</vt:lpstr>
      <vt:lpstr>Queries and Mutations</vt:lpstr>
      <vt:lpstr>Getting started with Spring for GraphQL</vt:lpstr>
      <vt:lpstr>Getting started with Spring for GraphQL</vt:lpstr>
      <vt:lpstr>Getting started with Spring for GraphQL</vt:lpstr>
      <vt:lpstr>Getting started with Spring for GraphQL</vt:lpstr>
      <vt:lpstr>Getting started with Spring for GraphQL</vt:lpstr>
      <vt:lpstr>Getting started with Spring for GraphQL</vt:lpstr>
      <vt:lpstr>Getting started with Spring for GraphQL</vt:lpstr>
      <vt:lpstr>Getting started with Spring for GraphQL</vt:lpstr>
      <vt:lpstr>Sending GraphQL via Postman</vt:lpstr>
      <vt:lpstr>Sending GraphQL via Postman</vt:lpstr>
      <vt:lpstr>References</vt:lpstr>
      <vt:lpstr>PowerPoint 演示文稿</vt:lpstr>
    </vt:vector>
  </TitlesOfParts>
  <Company>REINS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subject>REINS BLUE</dc:subject>
  <dc:creator>REINS</dc:creator>
  <cp:lastModifiedBy>haopeng chen</cp:lastModifiedBy>
  <cp:revision>1803</cp:revision>
  <cp:lastPrinted>2019-04-27T08:04:11Z</cp:lastPrinted>
  <dcterms:created xsi:type="dcterms:W3CDTF">2011-12-13T14:18:46Z</dcterms:created>
  <dcterms:modified xsi:type="dcterms:W3CDTF">2023-11-27T14:42:14Z</dcterms:modified>
</cp:coreProperties>
</file>